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8" r:id="rId5"/>
    <p:sldId id="257" r:id="rId6"/>
    <p:sldId id="2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nea Aasen-Johnston" initials="LA" lastIdx="2" clrIdx="0">
    <p:extLst>
      <p:ext uri="{19B8F6BF-5375-455C-9EA6-DF929625EA0E}">
        <p15:presenceInfo xmlns:p15="http://schemas.microsoft.com/office/powerpoint/2012/main" userId="173df55893be7a6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E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59CE8C-D449-ED7E-2B4F-54083BA8BFDE}" v="15" dt="2025-10-07T18:18:30.0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22"/>
    <p:restoredTop sz="94695"/>
  </p:normalViewPr>
  <p:slideViewPr>
    <p:cSldViewPr snapToGrid="0" snapToObjects="1">
      <p:cViewPr varScale="1">
        <p:scale>
          <a:sx n="73" d="100"/>
          <a:sy n="73" d="100"/>
        </p:scale>
        <p:origin x="90"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3C6506-9711-4202-A4F7-48D0ACE9ADE5}" type="doc">
      <dgm:prSet loTypeId="urn:microsoft.com/office/officeart/2005/8/layout/chevron1" loCatId="process" qsTypeId="urn:microsoft.com/office/officeart/2005/8/quickstyle/simple1" qsCatId="simple" csTypeId="urn:microsoft.com/office/officeart/2005/8/colors/accent5_1" csCatId="accent5" phldr="1"/>
      <dgm:spPr/>
    </dgm:pt>
    <dgm:pt modelId="{F9A6F88A-C8B7-4DB6-AF97-9991BE1762FC}">
      <dgm:prSet phldrT="[Text]"/>
      <dgm:spPr>
        <a:ln>
          <a:solidFill>
            <a:srgbClr val="2E5597"/>
          </a:solidFill>
        </a:ln>
      </dgm:spPr>
      <dgm:t>
        <a:bodyPr/>
        <a:lstStyle/>
        <a:p>
          <a:r>
            <a:rPr lang="en-CA" dirty="0"/>
            <a:t>Phase 1</a:t>
          </a:r>
        </a:p>
      </dgm:t>
    </dgm:pt>
    <dgm:pt modelId="{2D2C9648-916D-4A2D-A88C-F3A6C180A317}" type="parTrans" cxnId="{DBF8DD15-388B-464A-94B2-8AE748744E9C}">
      <dgm:prSet/>
      <dgm:spPr/>
      <dgm:t>
        <a:bodyPr/>
        <a:lstStyle/>
        <a:p>
          <a:endParaRPr lang="en-CA"/>
        </a:p>
      </dgm:t>
    </dgm:pt>
    <dgm:pt modelId="{DD7F9858-8230-4B98-ADE2-6BC854ED6B73}" type="sibTrans" cxnId="{DBF8DD15-388B-464A-94B2-8AE748744E9C}">
      <dgm:prSet/>
      <dgm:spPr/>
      <dgm:t>
        <a:bodyPr/>
        <a:lstStyle/>
        <a:p>
          <a:endParaRPr lang="en-CA"/>
        </a:p>
      </dgm:t>
    </dgm:pt>
    <dgm:pt modelId="{73CBFF7D-1A11-495F-B9B4-7FBC3191840A}">
      <dgm:prSet phldrT="[Text]"/>
      <dgm:spPr>
        <a:ln>
          <a:solidFill>
            <a:srgbClr val="2E5597"/>
          </a:solidFill>
        </a:ln>
      </dgm:spPr>
      <dgm:t>
        <a:bodyPr/>
        <a:lstStyle/>
        <a:p>
          <a:r>
            <a:rPr lang="en-CA" dirty="0"/>
            <a:t>Phase 2</a:t>
          </a:r>
        </a:p>
      </dgm:t>
    </dgm:pt>
    <dgm:pt modelId="{75C947DA-B458-4116-B37F-876FD85C5605}" type="parTrans" cxnId="{910A28AD-24BB-4323-936F-140C0BC30837}">
      <dgm:prSet/>
      <dgm:spPr/>
      <dgm:t>
        <a:bodyPr/>
        <a:lstStyle/>
        <a:p>
          <a:endParaRPr lang="en-CA"/>
        </a:p>
      </dgm:t>
    </dgm:pt>
    <dgm:pt modelId="{01ED3339-2D70-4CD6-904D-4A76AB83702A}" type="sibTrans" cxnId="{910A28AD-24BB-4323-936F-140C0BC30837}">
      <dgm:prSet/>
      <dgm:spPr/>
      <dgm:t>
        <a:bodyPr/>
        <a:lstStyle/>
        <a:p>
          <a:endParaRPr lang="en-CA"/>
        </a:p>
      </dgm:t>
    </dgm:pt>
    <dgm:pt modelId="{4E19C604-E983-49A0-BFA6-0AA988FE5323}">
      <dgm:prSet phldrT="[Text]"/>
      <dgm:spPr>
        <a:solidFill>
          <a:srgbClr val="2E5597"/>
        </a:solidFill>
        <a:ln>
          <a:solidFill>
            <a:srgbClr val="2E5597"/>
          </a:solidFill>
        </a:ln>
      </dgm:spPr>
      <dgm:t>
        <a:bodyPr/>
        <a:lstStyle/>
        <a:p>
          <a:r>
            <a:rPr lang="en-CA" dirty="0">
              <a:solidFill>
                <a:schemeClr val="bg1"/>
              </a:solidFill>
            </a:rPr>
            <a:t>Phase 3</a:t>
          </a:r>
        </a:p>
      </dgm:t>
    </dgm:pt>
    <dgm:pt modelId="{6FA14538-E356-461D-951C-13A52F629409}" type="parTrans" cxnId="{BB9CEDD4-00AA-4735-A02A-FFAA329C8475}">
      <dgm:prSet/>
      <dgm:spPr/>
      <dgm:t>
        <a:bodyPr/>
        <a:lstStyle/>
        <a:p>
          <a:endParaRPr lang="en-CA"/>
        </a:p>
      </dgm:t>
    </dgm:pt>
    <dgm:pt modelId="{C73665A1-128C-4327-BF77-288B3D17E9AE}" type="sibTrans" cxnId="{BB9CEDD4-00AA-4735-A02A-FFAA329C8475}">
      <dgm:prSet/>
      <dgm:spPr/>
      <dgm:t>
        <a:bodyPr/>
        <a:lstStyle/>
        <a:p>
          <a:endParaRPr lang="en-CA"/>
        </a:p>
      </dgm:t>
    </dgm:pt>
    <dgm:pt modelId="{AC255D85-71EA-4B5B-BD97-C270E8EBDC5E}">
      <dgm:prSet phldrT="[Text]"/>
      <dgm:spPr>
        <a:ln>
          <a:solidFill>
            <a:srgbClr val="2E5597"/>
          </a:solidFill>
        </a:ln>
      </dgm:spPr>
      <dgm:t>
        <a:bodyPr/>
        <a:lstStyle/>
        <a:p>
          <a:r>
            <a:rPr lang="en-CA" dirty="0"/>
            <a:t>Phase 4</a:t>
          </a:r>
        </a:p>
      </dgm:t>
    </dgm:pt>
    <dgm:pt modelId="{443710B8-A746-47DA-A687-1093BF9A57B6}" type="parTrans" cxnId="{EEB0FA3D-9F49-4ABC-88C4-530168A58F01}">
      <dgm:prSet/>
      <dgm:spPr/>
      <dgm:t>
        <a:bodyPr/>
        <a:lstStyle/>
        <a:p>
          <a:endParaRPr lang="en-CA"/>
        </a:p>
      </dgm:t>
    </dgm:pt>
    <dgm:pt modelId="{CC99151A-EA5C-4F75-9A6B-05C87C19F6AF}" type="sibTrans" cxnId="{EEB0FA3D-9F49-4ABC-88C4-530168A58F01}">
      <dgm:prSet/>
      <dgm:spPr/>
      <dgm:t>
        <a:bodyPr/>
        <a:lstStyle/>
        <a:p>
          <a:endParaRPr lang="en-CA"/>
        </a:p>
      </dgm:t>
    </dgm:pt>
    <dgm:pt modelId="{27D1E054-DB42-4535-AFE0-B1D9E44BEEA8}" type="pres">
      <dgm:prSet presAssocID="{123C6506-9711-4202-A4F7-48D0ACE9ADE5}" presName="Name0" presStyleCnt="0">
        <dgm:presLayoutVars>
          <dgm:dir/>
          <dgm:animLvl val="lvl"/>
          <dgm:resizeHandles val="exact"/>
        </dgm:presLayoutVars>
      </dgm:prSet>
      <dgm:spPr/>
    </dgm:pt>
    <dgm:pt modelId="{4079C309-4B6B-4743-B473-5ECA9BA77616}" type="pres">
      <dgm:prSet presAssocID="{F9A6F88A-C8B7-4DB6-AF97-9991BE1762FC}" presName="parTxOnly" presStyleLbl="node1" presStyleIdx="0" presStyleCnt="4">
        <dgm:presLayoutVars>
          <dgm:chMax val="0"/>
          <dgm:chPref val="0"/>
          <dgm:bulletEnabled val="1"/>
        </dgm:presLayoutVars>
      </dgm:prSet>
      <dgm:spPr/>
    </dgm:pt>
    <dgm:pt modelId="{DDF32725-1CEF-4CA9-9D99-462F40316D25}" type="pres">
      <dgm:prSet presAssocID="{DD7F9858-8230-4B98-ADE2-6BC854ED6B73}" presName="parTxOnlySpace" presStyleCnt="0"/>
      <dgm:spPr/>
    </dgm:pt>
    <dgm:pt modelId="{62EBDC34-AC39-4841-9643-80CE71E7E50B}" type="pres">
      <dgm:prSet presAssocID="{73CBFF7D-1A11-495F-B9B4-7FBC3191840A}" presName="parTxOnly" presStyleLbl="node1" presStyleIdx="1" presStyleCnt="4">
        <dgm:presLayoutVars>
          <dgm:chMax val="0"/>
          <dgm:chPref val="0"/>
          <dgm:bulletEnabled val="1"/>
        </dgm:presLayoutVars>
      </dgm:prSet>
      <dgm:spPr/>
    </dgm:pt>
    <dgm:pt modelId="{1D965714-94DC-4EED-AC7E-AABAA9728CC9}" type="pres">
      <dgm:prSet presAssocID="{01ED3339-2D70-4CD6-904D-4A76AB83702A}" presName="parTxOnlySpace" presStyleCnt="0"/>
      <dgm:spPr/>
    </dgm:pt>
    <dgm:pt modelId="{9578DE86-4706-4C4D-98A1-A75AC742552B}" type="pres">
      <dgm:prSet presAssocID="{4E19C604-E983-49A0-BFA6-0AA988FE5323}" presName="parTxOnly" presStyleLbl="node1" presStyleIdx="2" presStyleCnt="4">
        <dgm:presLayoutVars>
          <dgm:chMax val="0"/>
          <dgm:chPref val="0"/>
          <dgm:bulletEnabled val="1"/>
        </dgm:presLayoutVars>
      </dgm:prSet>
      <dgm:spPr/>
    </dgm:pt>
    <dgm:pt modelId="{BDB76440-0A92-420A-815B-C99A6D142E16}" type="pres">
      <dgm:prSet presAssocID="{C73665A1-128C-4327-BF77-288B3D17E9AE}" presName="parTxOnlySpace" presStyleCnt="0"/>
      <dgm:spPr/>
    </dgm:pt>
    <dgm:pt modelId="{1E30879D-7829-4E30-A5BD-EC14701BEC2C}" type="pres">
      <dgm:prSet presAssocID="{AC255D85-71EA-4B5B-BD97-C270E8EBDC5E}" presName="parTxOnly" presStyleLbl="node1" presStyleIdx="3" presStyleCnt="4">
        <dgm:presLayoutVars>
          <dgm:chMax val="0"/>
          <dgm:chPref val="0"/>
          <dgm:bulletEnabled val="1"/>
        </dgm:presLayoutVars>
      </dgm:prSet>
      <dgm:spPr/>
    </dgm:pt>
  </dgm:ptLst>
  <dgm:cxnLst>
    <dgm:cxn modelId="{DBF8DD15-388B-464A-94B2-8AE748744E9C}" srcId="{123C6506-9711-4202-A4F7-48D0ACE9ADE5}" destId="{F9A6F88A-C8B7-4DB6-AF97-9991BE1762FC}" srcOrd="0" destOrd="0" parTransId="{2D2C9648-916D-4A2D-A88C-F3A6C180A317}" sibTransId="{DD7F9858-8230-4B98-ADE2-6BC854ED6B73}"/>
    <dgm:cxn modelId="{2C968324-37D1-4BC7-8DB0-39F49219D879}" type="presOf" srcId="{73CBFF7D-1A11-495F-B9B4-7FBC3191840A}" destId="{62EBDC34-AC39-4841-9643-80CE71E7E50B}" srcOrd="0" destOrd="0" presId="urn:microsoft.com/office/officeart/2005/8/layout/chevron1"/>
    <dgm:cxn modelId="{EEB0FA3D-9F49-4ABC-88C4-530168A58F01}" srcId="{123C6506-9711-4202-A4F7-48D0ACE9ADE5}" destId="{AC255D85-71EA-4B5B-BD97-C270E8EBDC5E}" srcOrd="3" destOrd="0" parTransId="{443710B8-A746-47DA-A687-1093BF9A57B6}" sibTransId="{CC99151A-EA5C-4F75-9A6B-05C87C19F6AF}"/>
    <dgm:cxn modelId="{04F5635D-3D04-455E-B805-92B90115FEF8}" type="presOf" srcId="{AC255D85-71EA-4B5B-BD97-C270E8EBDC5E}" destId="{1E30879D-7829-4E30-A5BD-EC14701BEC2C}" srcOrd="0" destOrd="0" presId="urn:microsoft.com/office/officeart/2005/8/layout/chevron1"/>
    <dgm:cxn modelId="{C779917C-D73C-4255-B134-0535A9562F89}" type="presOf" srcId="{4E19C604-E983-49A0-BFA6-0AA988FE5323}" destId="{9578DE86-4706-4C4D-98A1-A75AC742552B}" srcOrd="0" destOrd="0" presId="urn:microsoft.com/office/officeart/2005/8/layout/chevron1"/>
    <dgm:cxn modelId="{910A28AD-24BB-4323-936F-140C0BC30837}" srcId="{123C6506-9711-4202-A4F7-48D0ACE9ADE5}" destId="{73CBFF7D-1A11-495F-B9B4-7FBC3191840A}" srcOrd="1" destOrd="0" parTransId="{75C947DA-B458-4116-B37F-876FD85C5605}" sibTransId="{01ED3339-2D70-4CD6-904D-4A76AB83702A}"/>
    <dgm:cxn modelId="{B61FC2C9-6186-4815-BB86-C5465C8DEB56}" type="presOf" srcId="{123C6506-9711-4202-A4F7-48D0ACE9ADE5}" destId="{27D1E054-DB42-4535-AFE0-B1D9E44BEEA8}" srcOrd="0" destOrd="0" presId="urn:microsoft.com/office/officeart/2005/8/layout/chevron1"/>
    <dgm:cxn modelId="{F5F903CA-135E-415A-8B42-0B3E31DAF2E8}" type="presOf" srcId="{F9A6F88A-C8B7-4DB6-AF97-9991BE1762FC}" destId="{4079C309-4B6B-4743-B473-5ECA9BA77616}" srcOrd="0" destOrd="0" presId="urn:microsoft.com/office/officeart/2005/8/layout/chevron1"/>
    <dgm:cxn modelId="{BB9CEDD4-00AA-4735-A02A-FFAA329C8475}" srcId="{123C6506-9711-4202-A4F7-48D0ACE9ADE5}" destId="{4E19C604-E983-49A0-BFA6-0AA988FE5323}" srcOrd="2" destOrd="0" parTransId="{6FA14538-E356-461D-951C-13A52F629409}" sibTransId="{C73665A1-128C-4327-BF77-288B3D17E9AE}"/>
    <dgm:cxn modelId="{DEE7B1A9-148C-4992-8F2C-2B2843B98A58}" type="presParOf" srcId="{27D1E054-DB42-4535-AFE0-B1D9E44BEEA8}" destId="{4079C309-4B6B-4743-B473-5ECA9BA77616}" srcOrd="0" destOrd="0" presId="urn:microsoft.com/office/officeart/2005/8/layout/chevron1"/>
    <dgm:cxn modelId="{4E37C2CA-E3EE-492E-BEAB-8EB582DC5E7E}" type="presParOf" srcId="{27D1E054-DB42-4535-AFE0-B1D9E44BEEA8}" destId="{DDF32725-1CEF-4CA9-9D99-462F40316D25}" srcOrd="1" destOrd="0" presId="urn:microsoft.com/office/officeart/2005/8/layout/chevron1"/>
    <dgm:cxn modelId="{1B1721CB-9E23-4A31-A382-1A0F11F70838}" type="presParOf" srcId="{27D1E054-DB42-4535-AFE0-B1D9E44BEEA8}" destId="{62EBDC34-AC39-4841-9643-80CE71E7E50B}" srcOrd="2" destOrd="0" presId="urn:microsoft.com/office/officeart/2005/8/layout/chevron1"/>
    <dgm:cxn modelId="{62362D97-AD14-4210-B2C2-708290189A63}" type="presParOf" srcId="{27D1E054-DB42-4535-AFE0-B1D9E44BEEA8}" destId="{1D965714-94DC-4EED-AC7E-AABAA9728CC9}" srcOrd="3" destOrd="0" presId="urn:microsoft.com/office/officeart/2005/8/layout/chevron1"/>
    <dgm:cxn modelId="{9CB1D663-9FB5-4BF3-AD17-D4B6D71C0D78}" type="presParOf" srcId="{27D1E054-DB42-4535-AFE0-B1D9E44BEEA8}" destId="{9578DE86-4706-4C4D-98A1-A75AC742552B}" srcOrd="4" destOrd="0" presId="urn:microsoft.com/office/officeart/2005/8/layout/chevron1"/>
    <dgm:cxn modelId="{E1DCB16C-3405-47F8-9229-895B5623B41C}" type="presParOf" srcId="{27D1E054-DB42-4535-AFE0-B1D9E44BEEA8}" destId="{BDB76440-0A92-420A-815B-C99A6D142E16}" srcOrd="5" destOrd="0" presId="urn:microsoft.com/office/officeart/2005/8/layout/chevron1"/>
    <dgm:cxn modelId="{E3DEC309-B899-4E42-895E-B5ECE7809894}" type="presParOf" srcId="{27D1E054-DB42-4535-AFE0-B1D9E44BEEA8}" destId="{1E30879D-7829-4E30-A5BD-EC14701BEC2C}" srcOrd="6" destOrd="0" presId="urn:microsoft.com/office/officeart/2005/8/layout/chevron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9C309-4B6B-4743-B473-5ECA9BA77616}">
      <dsp:nvSpPr>
        <dsp:cNvPr id="0" name=""/>
        <dsp:cNvSpPr/>
      </dsp:nvSpPr>
      <dsp:spPr>
        <a:xfrm>
          <a:off x="1959" y="295835"/>
          <a:ext cx="1140628" cy="456251"/>
        </a:xfrm>
        <a:prstGeom prst="chevron">
          <a:avLst/>
        </a:prstGeom>
        <a:solidFill>
          <a:schemeClr val="lt1">
            <a:hueOff val="0"/>
            <a:satOff val="0"/>
            <a:lumOff val="0"/>
            <a:alphaOff val="0"/>
          </a:schemeClr>
        </a:solidFill>
        <a:ln w="12700" cap="flat" cmpd="sng" algn="ctr">
          <a:solidFill>
            <a:srgbClr val="2E559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CA" sz="1500" kern="1200" dirty="0"/>
            <a:t>Phase 1</a:t>
          </a:r>
        </a:p>
      </dsp:txBody>
      <dsp:txXfrm>
        <a:off x="230085" y="295835"/>
        <a:ext cx="684377" cy="456251"/>
      </dsp:txXfrm>
    </dsp:sp>
    <dsp:sp modelId="{62EBDC34-AC39-4841-9643-80CE71E7E50B}">
      <dsp:nvSpPr>
        <dsp:cNvPr id="0" name=""/>
        <dsp:cNvSpPr/>
      </dsp:nvSpPr>
      <dsp:spPr>
        <a:xfrm>
          <a:off x="1028525" y="295835"/>
          <a:ext cx="1140628" cy="456251"/>
        </a:xfrm>
        <a:prstGeom prst="chevron">
          <a:avLst/>
        </a:prstGeom>
        <a:solidFill>
          <a:schemeClr val="lt1">
            <a:hueOff val="0"/>
            <a:satOff val="0"/>
            <a:lumOff val="0"/>
            <a:alphaOff val="0"/>
          </a:schemeClr>
        </a:solidFill>
        <a:ln w="12700" cap="flat" cmpd="sng" algn="ctr">
          <a:solidFill>
            <a:srgbClr val="2E559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CA" sz="1500" kern="1200" dirty="0"/>
            <a:t>Phase 2</a:t>
          </a:r>
        </a:p>
      </dsp:txBody>
      <dsp:txXfrm>
        <a:off x="1256651" y="295835"/>
        <a:ext cx="684377" cy="456251"/>
      </dsp:txXfrm>
    </dsp:sp>
    <dsp:sp modelId="{9578DE86-4706-4C4D-98A1-A75AC742552B}">
      <dsp:nvSpPr>
        <dsp:cNvPr id="0" name=""/>
        <dsp:cNvSpPr/>
      </dsp:nvSpPr>
      <dsp:spPr>
        <a:xfrm>
          <a:off x="2055091" y="295835"/>
          <a:ext cx="1140628" cy="456251"/>
        </a:xfrm>
        <a:prstGeom prst="chevron">
          <a:avLst/>
        </a:prstGeom>
        <a:solidFill>
          <a:srgbClr val="2E5597"/>
        </a:solidFill>
        <a:ln w="12700" cap="flat" cmpd="sng" algn="ctr">
          <a:solidFill>
            <a:srgbClr val="2E559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CA" sz="1500" kern="1200" dirty="0">
              <a:solidFill>
                <a:schemeClr val="bg1"/>
              </a:solidFill>
            </a:rPr>
            <a:t>Phase 3</a:t>
          </a:r>
        </a:p>
      </dsp:txBody>
      <dsp:txXfrm>
        <a:off x="2283217" y="295835"/>
        <a:ext cx="684377" cy="456251"/>
      </dsp:txXfrm>
    </dsp:sp>
    <dsp:sp modelId="{1E30879D-7829-4E30-A5BD-EC14701BEC2C}">
      <dsp:nvSpPr>
        <dsp:cNvPr id="0" name=""/>
        <dsp:cNvSpPr/>
      </dsp:nvSpPr>
      <dsp:spPr>
        <a:xfrm>
          <a:off x="3081656" y="295835"/>
          <a:ext cx="1140628" cy="456251"/>
        </a:xfrm>
        <a:prstGeom prst="chevron">
          <a:avLst/>
        </a:prstGeom>
        <a:solidFill>
          <a:schemeClr val="lt1">
            <a:hueOff val="0"/>
            <a:satOff val="0"/>
            <a:lumOff val="0"/>
            <a:alphaOff val="0"/>
          </a:schemeClr>
        </a:solidFill>
        <a:ln w="12700" cap="flat" cmpd="sng" algn="ctr">
          <a:solidFill>
            <a:srgbClr val="2E559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n-CA" sz="1500" kern="1200" dirty="0"/>
            <a:t>Phase 4</a:t>
          </a:r>
        </a:p>
      </dsp:txBody>
      <dsp:txXfrm>
        <a:off x="3309782" y="295835"/>
        <a:ext cx="684377" cy="45625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608C1-9CA9-A948-8FDD-B37DBDAC8C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382375-F342-7047-B666-CD5933C78B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7ECF8B-942A-E84E-8634-B8A5359F8286}"/>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D90D3FA0-CFCA-9644-87AD-2088FB730F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4AC53-6C45-9E4E-A29A-52AE87D35699}"/>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3291661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21317-9CF2-6E4B-A88B-0F75EF06F4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A56D21-500B-5647-8C26-3EC0BB4BA1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CF3E2A-CEE0-3F4B-9229-B1B99D9216A5}"/>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4561C0DC-4E7A-8E45-8A17-9FACEE5422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179AF5-D821-894D-9B34-15BAC1551D86}"/>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882496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525E2A-2774-6A40-8C00-BFD31BE4F1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C3C5CC-C852-A547-B553-5E1CCEEE8C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186880-C9A5-9B45-BA42-4CF063E74E6B}"/>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A931001C-E5FF-944D-8480-6FB44F8897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5C683A-CDFC-1947-8CB2-E519A76407F2}"/>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2575071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18963-A788-BC43-B69A-FCD632AF4B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DA83D2-2863-0441-9BE2-FE79BBC315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8FDE26-1E4D-0B49-A583-9AC2234E2F70}"/>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7E86E6F2-A123-E546-B2F7-C4E6F19F3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C3F1F2-DEC9-DE4C-8F02-48D621B686F7}"/>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1615926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A9AF9-348B-C44A-8DF2-D38962CE18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2D3012B-9529-FE4D-81B7-993A6BD0A2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800935-34C5-9741-9715-F6D53522C9C0}"/>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D9A9709E-1FD1-454F-8A75-86AB1D91E1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4CDB16-27BC-F24A-B5C9-486D7D219AF0}"/>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328469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61FAC-B1FA-2845-9D26-DB4B15FC05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A698DD-286F-5D45-9A5C-D0E2D7FC62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D5E1A8-A6CC-A24E-8101-905F667989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8586BD-3A9E-0048-8E93-C38B46E9EC21}"/>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6" name="Footer Placeholder 5">
            <a:extLst>
              <a:ext uri="{FF2B5EF4-FFF2-40B4-BE49-F238E27FC236}">
                <a16:creationId xmlns:a16="http://schemas.microsoft.com/office/drawing/2014/main" id="{F2F6F376-3853-074D-838E-FE8D8C5279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D8ECD9-B736-844B-8C74-315F1C2E9D8D}"/>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173238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0B934-AC82-AC4B-B2C8-743E32D55C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DE66E6-17F1-B346-8649-B3BE3165E6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57F394-3DE3-8A4A-B6B1-C1929D464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0A7A97-D385-7545-BEE2-5D9466CFC8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CE3E5-50FE-6445-8F17-E3E7190FA5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9A5E05-1383-7140-8D78-D3EFF52F6826}"/>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8" name="Footer Placeholder 7">
            <a:extLst>
              <a:ext uri="{FF2B5EF4-FFF2-40B4-BE49-F238E27FC236}">
                <a16:creationId xmlns:a16="http://schemas.microsoft.com/office/drawing/2014/main" id="{D5092064-CA2B-4C4D-8270-709CC38716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F58F49-9206-F942-9F25-BACF94737ECB}"/>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3634569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27065-06EE-E143-A2E5-C23AC54145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2A2A06-D654-5B48-AC17-98BEC09992E1}"/>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4" name="Footer Placeholder 3">
            <a:extLst>
              <a:ext uri="{FF2B5EF4-FFF2-40B4-BE49-F238E27FC236}">
                <a16:creationId xmlns:a16="http://schemas.microsoft.com/office/drawing/2014/main" id="{0FC13598-47B9-C54C-AEEA-2AB0E07CBC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9DA636-2828-E24F-A24F-3E1815EFD4AF}"/>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1524284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7EDEDF-19F5-A34D-9335-2226B2847C08}"/>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3" name="Footer Placeholder 2">
            <a:extLst>
              <a:ext uri="{FF2B5EF4-FFF2-40B4-BE49-F238E27FC236}">
                <a16:creationId xmlns:a16="http://schemas.microsoft.com/office/drawing/2014/main" id="{FE8D5808-66A0-AC47-85D4-5B8B5ECB5F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C21251-E5C7-B849-9B74-2A9C3ED37575}"/>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1958949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80A94-EAC8-A046-915F-9C1AD51E8F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4FC69E-FBC1-5149-B187-EBF060A731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01C992-9920-7442-A664-C15CE95F37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6A985A-D136-224A-892D-3935D1B3E6CD}"/>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6" name="Footer Placeholder 5">
            <a:extLst>
              <a:ext uri="{FF2B5EF4-FFF2-40B4-BE49-F238E27FC236}">
                <a16:creationId xmlns:a16="http://schemas.microsoft.com/office/drawing/2014/main" id="{AE36290D-2C79-B847-A679-C37A9D915A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2F77CC-0DD3-EB4A-B9CC-8AE910260C3D}"/>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352424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2582B-869E-5F48-8C57-BF25620FD3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954860-E251-DC4E-8043-33CFECA674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3F9853-C554-1340-B597-AD72D92C5E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D9A43D-3751-C743-BFDC-67103477571B}"/>
              </a:ext>
            </a:extLst>
          </p:cNvPr>
          <p:cNvSpPr>
            <a:spLocks noGrp="1"/>
          </p:cNvSpPr>
          <p:nvPr>
            <p:ph type="dt" sz="half" idx="10"/>
          </p:nvPr>
        </p:nvSpPr>
        <p:spPr/>
        <p:txBody>
          <a:bodyPr/>
          <a:lstStyle/>
          <a:p>
            <a:fld id="{071D91E8-8DDD-9849-92BB-39BB6189E14A}" type="datetimeFigureOut">
              <a:rPr lang="en-US" smtClean="0"/>
              <a:t>10/7/2025</a:t>
            </a:fld>
            <a:endParaRPr lang="en-US"/>
          </a:p>
        </p:txBody>
      </p:sp>
      <p:sp>
        <p:nvSpPr>
          <p:cNvPr id="6" name="Footer Placeholder 5">
            <a:extLst>
              <a:ext uri="{FF2B5EF4-FFF2-40B4-BE49-F238E27FC236}">
                <a16:creationId xmlns:a16="http://schemas.microsoft.com/office/drawing/2014/main" id="{97767217-0BB7-F942-9100-71CDB90EE7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BDEB4D-D307-B142-9441-DDED7A04ED90}"/>
              </a:ext>
            </a:extLst>
          </p:cNvPr>
          <p:cNvSpPr>
            <a:spLocks noGrp="1"/>
          </p:cNvSpPr>
          <p:nvPr>
            <p:ph type="sldNum" sz="quarter" idx="12"/>
          </p:nvPr>
        </p:nvSpPr>
        <p:spPr/>
        <p:txBody>
          <a:bodyPr/>
          <a:lstStyle/>
          <a:p>
            <a:fld id="{66A1220B-9AB6-9C46-8A6C-11EE22852213}" type="slidenum">
              <a:rPr lang="en-US" smtClean="0"/>
              <a:t>‹#›</a:t>
            </a:fld>
            <a:endParaRPr lang="en-US"/>
          </a:p>
        </p:txBody>
      </p:sp>
    </p:spTree>
    <p:extLst>
      <p:ext uri="{BB962C8B-B14F-4D97-AF65-F5344CB8AC3E}">
        <p14:creationId xmlns:p14="http://schemas.microsoft.com/office/powerpoint/2010/main" val="178432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7FD3DC-D636-3648-9EE1-CCF087856C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E06958-0821-6247-93E5-AEE913BC5F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CD72BA-46EC-824F-B6B7-B9D5528CAD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D91E8-8DDD-9849-92BB-39BB6189E14A}" type="datetimeFigureOut">
              <a:rPr lang="en-US" smtClean="0"/>
              <a:t>10/7/2025</a:t>
            </a:fld>
            <a:endParaRPr lang="en-US"/>
          </a:p>
        </p:txBody>
      </p:sp>
      <p:sp>
        <p:nvSpPr>
          <p:cNvPr id="5" name="Footer Placeholder 4">
            <a:extLst>
              <a:ext uri="{FF2B5EF4-FFF2-40B4-BE49-F238E27FC236}">
                <a16:creationId xmlns:a16="http://schemas.microsoft.com/office/drawing/2014/main" id="{1B44E955-8346-6F46-A72C-D04CA92F49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D874E2-F062-C843-BDFA-99ED42CAC4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A1220B-9AB6-9C46-8A6C-11EE22852213}" type="slidenum">
              <a:rPr lang="en-US" smtClean="0"/>
              <a:t>‹#›</a:t>
            </a:fld>
            <a:endParaRPr lang="en-US"/>
          </a:p>
        </p:txBody>
      </p:sp>
    </p:spTree>
    <p:extLst>
      <p:ext uri="{BB962C8B-B14F-4D97-AF65-F5344CB8AC3E}">
        <p14:creationId xmlns:p14="http://schemas.microsoft.com/office/powerpoint/2010/main" val="4287794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lidescarniva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ctontario.ca/patients-public/learn-more-about-clinical-trials/i-want-to-learn-about-clinical-trials/" TargetMode="External"/><Relationship Id="rId3" Type="http://schemas.openxmlformats.org/officeDocument/2006/relationships/diagramLayout" Target="../diagrams/layout1.xml"/><Relationship Id="rId7" Type="http://schemas.openxmlformats.org/officeDocument/2006/relationships/hyperlink" Target="https://www.slidescarnival.com/" TargetMode="Externa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16A5D-A760-EB44-84D5-2D510367B4B4}"/>
              </a:ext>
            </a:extLst>
          </p:cNvPr>
          <p:cNvSpPr>
            <a:spLocks noGrp="1"/>
          </p:cNvSpPr>
          <p:nvPr>
            <p:ph type="title"/>
          </p:nvPr>
        </p:nvSpPr>
        <p:spPr/>
        <p:txBody>
          <a:bodyPr/>
          <a:lstStyle/>
          <a:p>
            <a:r>
              <a:rPr lang="en-US" dirty="0">
                <a:solidFill>
                  <a:srgbClr val="2E5597"/>
                </a:solidFill>
              </a:rPr>
              <a:t>Instructions: Plain Language Result Summaries Template for Participants</a:t>
            </a:r>
          </a:p>
        </p:txBody>
      </p:sp>
      <p:sp>
        <p:nvSpPr>
          <p:cNvPr id="3" name="Content Placeholder 2">
            <a:extLst>
              <a:ext uri="{FF2B5EF4-FFF2-40B4-BE49-F238E27FC236}">
                <a16:creationId xmlns:a16="http://schemas.microsoft.com/office/drawing/2014/main" id="{E77B44CF-06DD-6B4C-B459-4AF031CD3ADC}"/>
              </a:ext>
            </a:extLst>
          </p:cNvPr>
          <p:cNvSpPr>
            <a:spLocks noGrp="1"/>
          </p:cNvSpPr>
          <p:nvPr>
            <p:ph idx="1"/>
          </p:nvPr>
        </p:nvSpPr>
        <p:spPr>
          <a:xfrm>
            <a:off x="838200" y="1825625"/>
            <a:ext cx="10515600" cy="4667250"/>
          </a:xfrm>
        </p:spPr>
        <p:txBody>
          <a:bodyPr vert="horz" lIns="91440" tIns="45720" rIns="91440" bIns="45720" rtlCol="0" anchor="t">
            <a:normAutofit fontScale="92500" lnSpcReduction="20000"/>
          </a:bodyPr>
          <a:lstStyle/>
          <a:p>
            <a:pPr marL="0" indent="0">
              <a:lnSpc>
                <a:spcPct val="120000"/>
              </a:lnSpc>
              <a:buNone/>
            </a:pPr>
            <a:r>
              <a:rPr lang="en-CA" sz="2400" dirty="0"/>
              <a:t>CTO, in collaboration with Clinical Trials British Columbia and our clinical trials community (participants, investigators, sponsors, research ethics representatives), has developed this template for you to use and adapt. To use the template:</a:t>
            </a:r>
          </a:p>
          <a:p>
            <a:r>
              <a:rPr lang="en-CA" sz="2000" dirty="0"/>
              <a:t>Work with patients and caregivers to develop plain language text and graphics that match the informed consent form and other information provided to participants</a:t>
            </a:r>
          </a:p>
          <a:p>
            <a:r>
              <a:rPr lang="en-CA" sz="2000" dirty="0"/>
              <a:t>Use your organization’s letterhead, logo and colours (the template’s generic look is intentional so you can easily use your own style and branding)</a:t>
            </a:r>
          </a:p>
          <a:p>
            <a:r>
              <a:rPr lang="en-CA" sz="2000" dirty="0"/>
              <a:t>If icons or graphics are helpful, </a:t>
            </a:r>
            <a:r>
              <a:rPr lang="en-US" sz="2000" dirty="0">
                <a:hlinkClick r:id="rId2"/>
              </a:rPr>
              <a:t>https://www.slidescarnival.com/</a:t>
            </a:r>
            <a:r>
              <a:rPr lang="en-US" sz="2000" dirty="0"/>
              <a:t> (scientific template) has some that can be used without license or acknowledgement. The icon </a:t>
            </a:r>
            <a:r>
              <a:rPr lang="en-US" sz="2000" dirty="0" err="1"/>
              <a:t>colours</a:t>
            </a:r>
            <a:r>
              <a:rPr lang="en-US" sz="2000" dirty="0"/>
              <a:t> can be changed easily</a:t>
            </a:r>
          </a:p>
          <a:p>
            <a:r>
              <a:rPr lang="en-CA" sz="2000" dirty="0"/>
              <a:t>Fill in information specific to your study in place of the </a:t>
            </a:r>
            <a:r>
              <a:rPr lang="en-CA" sz="2000" i="1" dirty="0"/>
              <a:t>[italicized text in square brackets]. </a:t>
            </a:r>
            <a:r>
              <a:rPr lang="en-CA" sz="2000" dirty="0"/>
              <a:t>Feel free to change font styles, sizes and colours to match your organization’s brand and how much space you have on the page</a:t>
            </a:r>
          </a:p>
          <a:p>
            <a:pPr lvl="0"/>
            <a:r>
              <a:rPr lang="en-CA" sz="2000" dirty="0"/>
              <a:t>Remove the instructions provided in the yellow call-out boxes, and this page</a:t>
            </a:r>
          </a:p>
          <a:p>
            <a:pPr lvl="0"/>
            <a:r>
              <a:rPr lang="en-CA" sz="2000" dirty="0"/>
              <a:t>If sending electronically, save and PDF the final document so it cannot be edited</a:t>
            </a:r>
          </a:p>
          <a:p>
            <a:r>
              <a:rPr lang="en-CA" sz="2000" dirty="0"/>
              <a:t>Make sure the document and your plan for its distribution is reviewed by a Research Ethics Board.</a:t>
            </a:r>
            <a:endParaRPr lang="en-CA" sz="2000" i="1" dirty="0"/>
          </a:p>
          <a:p>
            <a:pPr lvl="0"/>
            <a:endParaRPr lang="en-CA" sz="2000" dirty="0"/>
          </a:p>
          <a:p>
            <a:endParaRPr lang="en-US" dirty="0"/>
          </a:p>
        </p:txBody>
      </p:sp>
    </p:spTree>
    <p:extLst>
      <p:ext uri="{BB962C8B-B14F-4D97-AF65-F5344CB8AC3E}">
        <p14:creationId xmlns:p14="http://schemas.microsoft.com/office/powerpoint/2010/main" val="27590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FDE40AA9-50D2-44FD-9BD4-E8CC86789479}"/>
              </a:ext>
            </a:extLst>
          </p:cNvPr>
          <p:cNvSpPr/>
          <p:nvPr/>
        </p:nvSpPr>
        <p:spPr>
          <a:xfrm>
            <a:off x="317554" y="655312"/>
            <a:ext cx="11556892" cy="1614161"/>
          </a:xfrm>
          <a:prstGeom prst="rect">
            <a:avLst/>
          </a:prstGeom>
          <a:solidFill>
            <a:srgbClr val="2E5597">
              <a:alpha val="14902"/>
            </a:srgbClr>
          </a:solidFill>
          <a:ln w="28575">
            <a:solidFill>
              <a:srgbClr val="2E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a:extLst>
              <a:ext uri="{FF2B5EF4-FFF2-40B4-BE49-F238E27FC236}">
                <a16:creationId xmlns:a16="http://schemas.microsoft.com/office/drawing/2014/main" id="{CAA1E3EC-2429-AF4D-890C-E9C7371F2AF2}"/>
              </a:ext>
            </a:extLst>
          </p:cNvPr>
          <p:cNvSpPr txBox="1"/>
          <p:nvPr/>
        </p:nvSpPr>
        <p:spPr>
          <a:xfrm>
            <a:off x="1248112" y="2626081"/>
            <a:ext cx="5569310" cy="369332"/>
          </a:xfrm>
          <a:prstGeom prst="rect">
            <a:avLst/>
          </a:prstGeom>
          <a:noFill/>
        </p:spPr>
        <p:txBody>
          <a:bodyPr wrap="square" rtlCol="0">
            <a:spAutoFit/>
          </a:bodyPr>
          <a:lstStyle/>
          <a:p>
            <a:r>
              <a:rPr lang="en-US" b="1" dirty="0">
                <a:solidFill>
                  <a:schemeClr val="accent1">
                    <a:lumMod val="75000"/>
                  </a:schemeClr>
                </a:solidFill>
              </a:rPr>
              <a:t>About the trial </a:t>
            </a:r>
          </a:p>
        </p:txBody>
      </p:sp>
      <p:sp>
        <p:nvSpPr>
          <p:cNvPr id="11" name="Rectangle 10">
            <a:extLst>
              <a:ext uri="{FF2B5EF4-FFF2-40B4-BE49-F238E27FC236}">
                <a16:creationId xmlns:a16="http://schemas.microsoft.com/office/drawing/2014/main" id="{6C40EFB1-7AA0-7E4E-9DC1-7FF67AB49073}"/>
              </a:ext>
            </a:extLst>
          </p:cNvPr>
          <p:cNvSpPr/>
          <p:nvPr/>
        </p:nvSpPr>
        <p:spPr>
          <a:xfrm>
            <a:off x="317554" y="243543"/>
            <a:ext cx="11556892" cy="369332"/>
          </a:xfrm>
          <a:prstGeom prst="rect">
            <a:avLst/>
          </a:prstGeom>
        </p:spPr>
        <p:txBody>
          <a:bodyPr wrap="square">
            <a:spAutoFit/>
          </a:bodyPr>
          <a:lstStyle/>
          <a:p>
            <a:r>
              <a:rPr lang="en-US" dirty="0">
                <a:solidFill>
                  <a:srgbClr val="2E5597"/>
                </a:solidFill>
              </a:rPr>
              <a:t>This is a summary document of the results of a clinical trial in which you participated.</a:t>
            </a:r>
          </a:p>
        </p:txBody>
      </p:sp>
      <p:grpSp>
        <p:nvGrpSpPr>
          <p:cNvPr id="31" name="Google Shape;841;p40">
            <a:extLst>
              <a:ext uri="{FF2B5EF4-FFF2-40B4-BE49-F238E27FC236}">
                <a16:creationId xmlns:a16="http://schemas.microsoft.com/office/drawing/2014/main" id="{4CFC28C4-A5C2-9548-A7F8-1DA977FFC8AF}"/>
              </a:ext>
            </a:extLst>
          </p:cNvPr>
          <p:cNvGrpSpPr>
            <a:grpSpLocks noChangeAspect="1"/>
          </p:cNvGrpSpPr>
          <p:nvPr/>
        </p:nvGrpSpPr>
        <p:grpSpPr>
          <a:xfrm>
            <a:off x="438582" y="2597542"/>
            <a:ext cx="648000" cy="690442"/>
            <a:chOff x="5970800" y="1619250"/>
            <a:chExt cx="428650" cy="456725"/>
          </a:xfrm>
          <a:solidFill>
            <a:srgbClr val="2E5597"/>
          </a:solidFill>
        </p:grpSpPr>
        <p:sp>
          <p:nvSpPr>
            <p:cNvPr id="32" name="Google Shape;842;p40">
              <a:extLst>
                <a:ext uri="{FF2B5EF4-FFF2-40B4-BE49-F238E27FC236}">
                  <a16:creationId xmlns:a16="http://schemas.microsoft.com/office/drawing/2014/main" id="{7E4B039F-9333-A24F-910A-823565730E36}"/>
                </a:ext>
              </a:extLst>
            </p:cNvPr>
            <p:cNvSpPr/>
            <p:nvPr/>
          </p:nvSpPr>
          <p:spPr>
            <a:xfrm>
              <a:off x="5970800" y="1674200"/>
              <a:ext cx="377975" cy="377950"/>
            </a:xfrm>
            <a:custGeom>
              <a:avLst/>
              <a:gdLst/>
              <a:ahLst/>
              <a:cxnLst/>
              <a:rect l="l" t="t" r="r" b="b"/>
              <a:pathLst>
                <a:path w="15119" h="15118" extrusionOk="0">
                  <a:moveTo>
                    <a:pt x="7181" y="0"/>
                  </a:moveTo>
                  <a:lnTo>
                    <a:pt x="6790" y="49"/>
                  </a:lnTo>
                  <a:lnTo>
                    <a:pt x="6424" y="98"/>
                  </a:lnTo>
                  <a:lnTo>
                    <a:pt x="6058" y="147"/>
                  </a:lnTo>
                  <a:lnTo>
                    <a:pt x="5691" y="244"/>
                  </a:lnTo>
                  <a:lnTo>
                    <a:pt x="5325" y="342"/>
                  </a:lnTo>
                  <a:lnTo>
                    <a:pt x="4983" y="464"/>
                  </a:lnTo>
                  <a:lnTo>
                    <a:pt x="4641" y="586"/>
                  </a:lnTo>
                  <a:lnTo>
                    <a:pt x="4299" y="733"/>
                  </a:lnTo>
                  <a:lnTo>
                    <a:pt x="3982" y="904"/>
                  </a:lnTo>
                  <a:lnTo>
                    <a:pt x="3664" y="1099"/>
                  </a:lnTo>
                  <a:lnTo>
                    <a:pt x="3347" y="1295"/>
                  </a:lnTo>
                  <a:lnTo>
                    <a:pt x="3053" y="1490"/>
                  </a:lnTo>
                  <a:lnTo>
                    <a:pt x="2760" y="1734"/>
                  </a:lnTo>
                  <a:lnTo>
                    <a:pt x="2492" y="1954"/>
                  </a:lnTo>
                  <a:lnTo>
                    <a:pt x="2223" y="2223"/>
                  </a:lnTo>
                  <a:lnTo>
                    <a:pt x="1979" y="2467"/>
                  </a:lnTo>
                  <a:lnTo>
                    <a:pt x="1735" y="2760"/>
                  </a:lnTo>
                  <a:lnTo>
                    <a:pt x="1515" y="3029"/>
                  </a:lnTo>
                  <a:lnTo>
                    <a:pt x="1295" y="3322"/>
                  </a:lnTo>
                  <a:lnTo>
                    <a:pt x="1100" y="3639"/>
                  </a:lnTo>
                  <a:lnTo>
                    <a:pt x="929" y="3957"/>
                  </a:lnTo>
                  <a:lnTo>
                    <a:pt x="758" y="4274"/>
                  </a:lnTo>
                  <a:lnTo>
                    <a:pt x="611" y="4616"/>
                  </a:lnTo>
                  <a:lnTo>
                    <a:pt x="465" y="4958"/>
                  </a:lnTo>
                  <a:lnTo>
                    <a:pt x="343" y="5300"/>
                  </a:lnTo>
                  <a:lnTo>
                    <a:pt x="245" y="5666"/>
                  </a:lnTo>
                  <a:lnTo>
                    <a:pt x="172" y="6033"/>
                  </a:lnTo>
                  <a:lnTo>
                    <a:pt x="98" y="6399"/>
                  </a:lnTo>
                  <a:lnTo>
                    <a:pt x="49" y="6790"/>
                  </a:lnTo>
                  <a:lnTo>
                    <a:pt x="25" y="7156"/>
                  </a:lnTo>
                  <a:lnTo>
                    <a:pt x="1" y="7547"/>
                  </a:lnTo>
                  <a:lnTo>
                    <a:pt x="25" y="7938"/>
                  </a:lnTo>
                  <a:lnTo>
                    <a:pt x="49" y="8328"/>
                  </a:lnTo>
                  <a:lnTo>
                    <a:pt x="98" y="8695"/>
                  </a:lnTo>
                  <a:lnTo>
                    <a:pt x="172" y="9085"/>
                  </a:lnTo>
                  <a:lnTo>
                    <a:pt x="245" y="9452"/>
                  </a:lnTo>
                  <a:lnTo>
                    <a:pt x="343" y="9794"/>
                  </a:lnTo>
                  <a:lnTo>
                    <a:pt x="465" y="10160"/>
                  </a:lnTo>
                  <a:lnTo>
                    <a:pt x="611" y="10502"/>
                  </a:lnTo>
                  <a:lnTo>
                    <a:pt x="758" y="10820"/>
                  </a:lnTo>
                  <a:lnTo>
                    <a:pt x="929" y="11161"/>
                  </a:lnTo>
                  <a:lnTo>
                    <a:pt x="1100" y="11479"/>
                  </a:lnTo>
                  <a:lnTo>
                    <a:pt x="1295" y="11772"/>
                  </a:lnTo>
                  <a:lnTo>
                    <a:pt x="1515" y="12065"/>
                  </a:lnTo>
                  <a:lnTo>
                    <a:pt x="1735" y="12358"/>
                  </a:lnTo>
                  <a:lnTo>
                    <a:pt x="1979" y="12627"/>
                  </a:lnTo>
                  <a:lnTo>
                    <a:pt x="2223" y="12895"/>
                  </a:lnTo>
                  <a:lnTo>
                    <a:pt x="2492" y="13140"/>
                  </a:lnTo>
                  <a:lnTo>
                    <a:pt x="2760" y="13384"/>
                  </a:lnTo>
                  <a:lnTo>
                    <a:pt x="3053" y="13604"/>
                  </a:lnTo>
                  <a:lnTo>
                    <a:pt x="3347" y="13824"/>
                  </a:lnTo>
                  <a:lnTo>
                    <a:pt x="3664" y="14019"/>
                  </a:lnTo>
                  <a:lnTo>
                    <a:pt x="3982" y="14190"/>
                  </a:lnTo>
                  <a:lnTo>
                    <a:pt x="4299" y="14361"/>
                  </a:lnTo>
                  <a:lnTo>
                    <a:pt x="4641" y="14507"/>
                  </a:lnTo>
                  <a:lnTo>
                    <a:pt x="4983" y="14654"/>
                  </a:lnTo>
                  <a:lnTo>
                    <a:pt x="5325" y="14776"/>
                  </a:lnTo>
                  <a:lnTo>
                    <a:pt x="5691" y="14874"/>
                  </a:lnTo>
                  <a:lnTo>
                    <a:pt x="6058" y="14947"/>
                  </a:lnTo>
                  <a:lnTo>
                    <a:pt x="6424" y="15020"/>
                  </a:lnTo>
                  <a:lnTo>
                    <a:pt x="6790" y="15069"/>
                  </a:lnTo>
                  <a:lnTo>
                    <a:pt x="7181" y="15094"/>
                  </a:lnTo>
                  <a:lnTo>
                    <a:pt x="7572" y="15118"/>
                  </a:lnTo>
                  <a:lnTo>
                    <a:pt x="7963" y="15094"/>
                  </a:lnTo>
                  <a:lnTo>
                    <a:pt x="8329" y="15069"/>
                  </a:lnTo>
                  <a:lnTo>
                    <a:pt x="8720" y="15020"/>
                  </a:lnTo>
                  <a:lnTo>
                    <a:pt x="9086" y="14947"/>
                  </a:lnTo>
                  <a:lnTo>
                    <a:pt x="9452" y="14874"/>
                  </a:lnTo>
                  <a:lnTo>
                    <a:pt x="9819" y="14776"/>
                  </a:lnTo>
                  <a:lnTo>
                    <a:pt x="10161" y="14654"/>
                  </a:lnTo>
                  <a:lnTo>
                    <a:pt x="10503" y="14507"/>
                  </a:lnTo>
                  <a:lnTo>
                    <a:pt x="10844" y="14361"/>
                  </a:lnTo>
                  <a:lnTo>
                    <a:pt x="11162" y="14190"/>
                  </a:lnTo>
                  <a:lnTo>
                    <a:pt x="11479" y="14019"/>
                  </a:lnTo>
                  <a:lnTo>
                    <a:pt x="11797" y="13824"/>
                  </a:lnTo>
                  <a:lnTo>
                    <a:pt x="12090" y="13604"/>
                  </a:lnTo>
                  <a:lnTo>
                    <a:pt x="12383" y="13384"/>
                  </a:lnTo>
                  <a:lnTo>
                    <a:pt x="12652" y="13140"/>
                  </a:lnTo>
                  <a:lnTo>
                    <a:pt x="12920" y="12895"/>
                  </a:lnTo>
                  <a:lnTo>
                    <a:pt x="13165" y="12627"/>
                  </a:lnTo>
                  <a:lnTo>
                    <a:pt x="13409" y="12358"/>
                  </a:lnTo>
                  <a:lnTo>
                    <a:pt x="13629" y="12065"/>
                  </a:lnTo>
                  <a:lnTo>
                    <a:pt x="13824" y="11772"/>
                  </a:lnTo>
                  <a:lnTo>
                    <a:pt x="14019" y="11479"/>
                  </a:lnTo>
                  <a:lnTo>
                    <a:pt x="14215" y="11161"/>
                  </a:lnTo>
                  <a:lnTo>
                    <a:pt x="14386" y="10820"/>
                  </a:lnTo>
                  <a:lnTo>
                    <a:pt x="14532" y="10502"/>
                  </a:lnTo>
                  <a:lnTo>
                    <a:pt x="14654" y="10160"/>
                  </a:lnTo>
                  <a:lnTo>
                    <a:pt x="14777" y="9794"/>
                  </a:lnTo>
                  <a:lnTo>
                    <a:pt x="14899" y="9452"/>
                  </a:lnTo>
                  <a:lnTo>
                    <a:pt x="14972" y="9085"/>
                  </a:lnTo>
                  <a:lnTo>
                    <a:pt x="15045" y="8695"/>
                  </a:lnTo>
                  <a:lnTo>
                    <a:pt x="15094" y="8328"/>
                  </a:lnTo>
                  <a:lnTo>
                    <a:pt x="15118" y="7938"/>
                  </a:lnTo>
                  <a:lnTo>
                    <a:pt x="15118" y="7547"/>
                  </a:lnTo>
                  <a:lnTo>
                    <a:pt x="15094" y="6936"/>
                  </a:lnTo>
                  <a:lnTo>
                    <a:pt x="15021" y="6326"/>
                  </a:lnTo>
                  <a:lnTo>
                    <a:pt x="14899" y="5740"/>
                  </a:lnTo>
                  <a:lnTo>
                    <a:pt x="14728" y="5178"/>
                  </a:lnTo>
                  <a:lnTo>
                    <a:pt x="14532" y="4616"/>
                  </a:lnTo>
                  <a:lnTo>
                    <a:pt x="14288" y="4079"/>
                  </a:lnTo>
                  <a:lnTo>
                    <a:pt x="13995" y="3590"/>
                  </a:lnTo>
                  <a:lnTo>
                    <a:pt x="13653" y="3102"/>
                  </a:lnTo>
                  <a:lnTo>
                    <a:pt x="13458" y="3053"/>
                  </a:lnTo>
                  <a:lnTo>
                    <a:pt x="12163" y="4347"/>
                  </a:lnTo>
                  <a:lnTo>
                    <a:pt x="12383" y="4689"/>
                  </a:lnTo>
                  <a:lnTo>
                    <a:pt x="12578" y="5056"/>
                  </a:lnTo>
                  <a:lnTo>
                    <a:pt x="12749" y="5446"/>
                  </a:lnTo>
                  <a:lnTo>
                    <a:pt x="12896" y="5837"/>
                  </a:lnTo>
                  <a:lnTo>
                    <a:pt x="13018" y="6252"/>
                  </a:lnTo>
                  <a:lnTo>
                    <a:pt x="13091" y="6668"/>
                  </a:lnTo>
                  <a:lnTo>
                    <a:pt x="13165" y="7107"/>
                  </a:lnTo>
                  <a:lnTo>
                    <a:pt x="13165" y="7547"/>
                  </a:lnTo>
                  <a:lnTo>
                    <a:pt x="13140" y="8133"/>
                  </a:lnTo>
                  <a:lnTo>
                    <a:pt x="13067" y="8695"/>
                  </a:lnTo>
                  <a:lnTo>
                    <a:pt x="12920" y="9208"/>
                  </a:lnTo>
                  <a:lnTo>
                    <a:pt x="12725" y="9745"/>
                  </a:lnTo>
                  <a:lnTo>
                    <a:pt x="12505" y="10233"/>
                  </a:lnTo>
                  <a:lnTo>
                    <a:pt x="12212" y="10673"/>
                  </a:lnTo>
                  <a:lnTo>
                    <a:pt x="11895" y="11113"/>
                  </a:lnTo>
                  <a:lnTo>
                    <a:pt x="11528" y="11503"/>
                  </a:lnTo>
                  <a:lnTo>
                    <a:pt x="11138" y="11870"/>
                  </a:lnTo>
                  <a:lnTo>
                    <a:pt x="10698" y="12187"/>
                  </a:lnTo>
                  <a:lnTo>
                    <a:pt x="10234" y="12480"/>
                  </a:lnTo>
                  <a:lnTo>
                    <a:pt x="9745" y="12725"/>
                  </a:lnTo>
                  <a:lnTo>
                    <a:pt x="9233" y="12895"/>
                  </a:lnTo>
                  <a:lnTo>
                    <a:pt x="8695" y="13042"/>
                  </a:lnTo>
                  <a:lnTo>
                    <a:pt x="8133" y="13140"/>
                  </a:lnTo>
                  <a:lnTo>
                    <a:pt x="7572" y="13164"/>
                  </a:lnTo>
                  <a:lnTo>
                    <a:pt x="6986" y="13140"/>
                  </a:lnTo>
                  <a:lnTo>
                    <a:pt x="6448" y="13042"/>
                  </a:lnTo>
                  <a:lnTo>
                    <a:pt x="5911" y="12895"/>
                  </a:lnTo>
                  <a:lnTo>
                    <a:pt x="5398" y="12725"/>
                  </a:lnTo>
                  <a:lnTo>
                    <a:pt x="4910" y="12480"/>
                  </a:lnTo>
                  <a:lnTo>
                    <a:pt x="4446" y="12187"/>
                  </a:lnTo>
                  <a:lnTo>
                    <a:pt x="4006" y="11870"/>
                  </a:lnTo>
                  <a:lnTo>
                    <a:pt x="3615" y="11503"/>
                  </a:lnTo>
                  <a:lnTo>
                    <a:pt x="3249" y="11113"/>
                  </a:lnTo>
                  <a:lnTo>
                    <a:pt x="2931" y="10673"/>
                  </a:lnTo>
                  <a:lnTo>
                    <a:pt x="2638" y="10233"/>
                  </a:lnTo>
                  <a:lnTo>
                    <a:pt x="2418" y="9745"/>
                  </a:lnTo>
                  <a:lnTo>
                    <a:pt x="2223" y="9208"/>
                  </a:lnTo>
                  <a:lnTo>
                    <a:pt x="2077" y="8695"/>
                  </a:lnTo>
                  <a:lnTo>
                    <a:pt x="2003" y="8133"/>
                  </a:lnTo>
                  <a:lnTo>
                    <a:pt x="1954" y="7547"/>
                  </a:lnTo>
                  <a:lnTo>
                    <a:pt x="2003" y="6985"/>
                  </a:lnTo>
                  <a:lnTo>
                    <a:pt x="2077" y="6423"/>
                  </a:lnTo>
                  <a:lnTo>
                    <a:pt x="2223" y="5886"/>
                  </a:lnTo>
                  <a:lnTo>
                    <a:pt x="2418" y="5373"/>
                  </a:lnTo>
                  <a:lnTo>
                    <a:pt x="2638" y="4885"/>
                  </a:lnTo>
                  <a:lnTo>
                    <a:pt x="2931" y="4421"/>
                  </a:lnTo>
                  <a:lnTo>
                    <a:pt x="3249" y="4005"/>
                  </a:lnTo>
                  <a:lnTo>
                    <a:pt x="3615" y="3590"/>
                  </a:lnTo>
                  <a:lnTo>
                    <a:pt x="4006" y="3224"/>
                  </a:lnTo>
                  <a:lnTo>
                    <a:pt x="4446" y="2906"/>
                  </a:lnTo>
                  <a:lnTo>
                    <a:pt x="4910" y="2638"/>
                  </a:lnTo>
                  <a:lnTo>
                    <a:pt x="5398" y="2394"/>
                  </a:lnTo>
                  <a:lnTo>
                    <a:pt x="5911" y="2198"/>
                  </a:lnTo>
                  <a:lnTo>
                    <a:pt x="6448" y="2076"/>
                  </a:lnTo>
                  <a:lnTo>
                    <a:pt x="6986" y="1978"/>
                  </a:lnTo>
                  <a:lnTo>
                    <a:pt x="7572" y="1954"/>
                  </a:lnTo>
                  <a:lnTo>
                    <a:pt x="8011" y="1978"/>
                  </a:lnTo>
                  <a:lnTo>
                    <a:pt x="8451" y="2027"/>
                  </a:lnTo>
                  <a:lnTo>
                    <a:pt x="8866" y="2100"/>
                  </a:lnTo>
                  <a:lnTo>
                    <a:pt x="9281" y="2223"/>
                  </a:lnTo>
                  <a:lnTo>
                    <a:pt x="9672" y="2369"/>
                  </a:lnTo>
                  <a:lnTo>
                    <a:pt x="10063" y="2540"/>
                  </a:lnTo>
                  <a:lnTo>
                    <a:pt x="10429" y="2735"/>
                  </a:lnTo>
                  <a:lnTo>
                    <a:pt x="10771" y="2955"/>
                  </a:lnTo>
                  <a:lnTo>
                    <a:pt x="11943" y="1807"/>
                  </a:lnTo>
                  <a:lnTo>
                    <a:pt x="11846" y="1343"/>
                  </a:lnTo>
                  <a:lnTo>
                    <a:pt x="11382" y="1026"/>
                  </a:lnTo>
                  <a:lnTo>
                    <a:pt x="10893" y="782"/>
                  </a:lnTo>
                  <a:lnTo>
                    <a:pt x="10380" y="537"/>
                  </a:lnTo>
                  <a:lnTo>
                    <a:pt x="9843" y="342"/>
                  </a:lnTo>
                  <a:lnTo>
                    <a:pt x="9306" y="195"/>
                  </a:lnTo>
                  <a:lnTo>
                    <a:pt x="8744" y="98"/>
                  </a:lnTo>
                  <a:lnTo>
                    <a:pt x="8158" y="25"/>
                  </a:lnTo>
                  <a:lnTo>
                    <a:pt x="7572" y="0"/>
                  </a:lnTo>
                  <a:close/>
                </a:path>
              </a:pathLst>
            </a:custGeom>
            <a:grpFill/>
            <a:ln>
              <a:solidFill>
                <a:srgbClr val="0070C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3" name="Google Shape;843;p40">
              <a:extLst>
                <a:ext uri="{FF2B5EF4-FFF2-40B4-BE49-F238E27FC236}">
                  <a16:creationId xmlns:a16="http://schemas.microsoft.com/office/drawing/2014/main" id="{9A4A51FB-0EA1-E24F-9481-9478F41FB34D}"/>
                </a:ext>
              </a:extLst>
            </p:cNvPr>
            <p:cNvSpPr/>
            <p:nvPr/>
          </p:nvSpPr>
          <p:spPr>
            <a:xfrm>
              <a:off x="6068500" y="1771875"/>
              <a:ext cx="182575" cy="182600"/>
            </a:xfrm>
            <a:custGeom>
              <a:avLst/>
              <a:gdLst/>
              <a:ahLst/>
              <a:cxnLst/>
              <a:rect l="l" t="t" r="r" b="b"/>
              <a:pathLst>
                <a:path w="7303" h="7304" extrusionOk="0">
                  <a:moveTo>
                    <a:pt x="3664" y="1"/>
                  </a:moveTo>
                  <a:lnTo>
                    <a:pt x="3297" y="25"/>
                  </a:lnTo>
                  <a:lnTo>
                    <a:pt x="2931" y="74"/>
                  </a:lnTo>
                  <a:lnTo>
                    <a:pt x="2565" y="147"/>
                  </a:lnTo>
                  <a:lnTo>
                    <a:pt x="2247" y="294"/>
                  </a:lnTo>
                  <a:lnTo>
                    <a:pt x="1930" y="440"/>
                  </a:lnTo>
                  <a:lnTo>
                    <a:pt x="1612" y="611"/>
                  </a:lnTo>
                  <a:lnTo>
                    <a:pt x="1344" y="831"/>
                  </a:lnTo>
                  <a:lnTo>
                    <a:pt x="1075" y="1075"/>
                  </a:lnTo>
                  <a:lnTo>
                    <a:pt x="831" y="1320"/>
                  </a:lnTo>
                  <a:lnTo>
                    <a:pt x="635" y="1613"/>
                  </a:lnTo>
                  <a:lnTo>
                    <a:pt x="440" y="1906"/>
                  </a:lnTo>
                  <a:lnTo>
                    <a:pt x="293" y="2223"/>
                  </a:lnTo>
                  <a:lnTo>
                    <a:pt x="171" y="2565"/>
                  </a:lnTo>
                  <a:lnTo>
                    <a:pt x="74" y="2907"/>
                  </a:lnTo>
                  <a:lnTo>
                    <a:pt x="25" y="3273"/>
                  </a:lnTo>
                  <a:lnTo>
                    <a:pt x="0" y="3640"/>
                  </a:lnTo>
                  <a:lnTo>
                    <a:pt x="25" y="4031"/>
                  </a:lnTo>
                  <a:lnTo>
                    <a:pt x="74" y="4373"/>
                  </a:lnTo>
                  <a:lnTo>
                    <a:pt x="171" y="4739"/>
                  </a:lnTo>
                  <a:lnTo>
                    <a:pt x="293" y="5081"/>
                  </a:lnTo>
                  <a:lnTo>
                    <a:pt x="440" y="5398"/>
                  </a:lnTo>
                  <a:lnTo>
                    <a:pt x="635" y="5691"/>
                  </a:lnTo>
                  <a:lnTo>
                    <a:pt x="831" y="5960"/>
                  </a:lnTo>
                  <a:lnTo>
                    <a:pt x="1075" y="6229"/>
                  </a:lnTo>
                  <a:lnTo>
                    <a:pt x="1344" y="6473"/>
                  </a:lnTo>
                  <a:lnTo>
                    <a:pt x="1612" y="6668"/>
                  </a:lnTo>
                  <a:lnTo>
                    <a:pt x="1930" y="6864"/>
                  </a:lnTo>
                  <a:lnTo>
                    <a:pt x="2247" y="7010"/>
                  </a:lnTo>
                  <a:lnTo>
                    <a:pt x="2565" y="7132"/>
                  </a:lnTo>
                  <a:lnTo>
                    <a:pt x="2931" y="7230"/>
                  </a:lnTo>
                  <a:lnTo>
                    <a:pt x="3297" y="7279"/>
                  </a:lnTo>
                  <a:lnTo>
                    <a:pt x="3664" y="7303"/>
                  </a:lnTo>
                  <a:lnTo>
                    <a:pt x="4030" y="7279"/>
                  </a:lnTo>
                  <a:lnTo>
                    <a:pt x="4396" y="7230"/>
                  </a:lnTo>
                  <a:lnTo>
                    <a:pt x="4738" y="7132"/>
                  </a:lnTo>
                  <a:lnTo>
                    <a:pt x="5080" y="7010"/>
                  </a:lnTo>
                  <a:lnTo>
                    <a:pt x="5398" y="6864"/>
                  </a:lnTo>
                  <a:lnTo>
                    <a:pt x="5691" y="6668"/>
                  </a:lnTo>
                  <a:lnTo>
                    <a:pt x="5984" y="6473"/>
                  </a:lnTo>
                  <a:lnTo>
                    <a:pt x="6253" y="6229"/>
                  </a:lnTo>
                  <a:lnTo>
                    <a:pt x="6472" y="5960"/>
                  </a:lnTo>
                  <a:lnTo>
                    <a:pt x="6692" y="5691"/>
                  </a:lnTo>
                  <a:lnTo>
                    <a:pt x="6863" y="5398"/>
                  </a:lnTo>
                  <a:lnTo>
                    <a:pt x="7034" y="5081"/>
                  </a:lnTo>
                  <a:lnTo>
                    <a:pt x="7156" y="4739"/>
                  </a:lnTo>
                  <a:lnTo>
                    <a:pt x="7230" y="4373"/>
                  </a:lnTo>
                  <a:lnTo>
                    <a:pt x="7303" y="4031"/>
                  </a:lnTo>
                  <a:lnTo>
                    <a:pt x="7303" y="3640"/>
                  </a:lnTo>
                  <a:lnTo>
                    <a:pt x="7303" y="3396"/>
                  </a:lnTo>
                  <a:lnTo>
                    <a:pt x="7278" y="3176"/>
                  </a:lnTo>
                  <a:lnTo>
                    <a:pt x="7254" y="2932"/>
                  </a:lnTo>
                  <a:lnTo>
                    <a:pt x="7181" y="2712"/>
                  </a:lnTo>
                  <a:lnTo>
                    <a:pt x="7132" y="2492"/>
                  </a:lnTo>
                  <a:lnTo>
                    <a:pt x="7034" y="2272"/>
                  </a:lnTo>
                  <a:lnTo>
                    <a:pt x="6839" y="1857"/>
                  </a:lnTo>
                  <a:lnTo>
                    <a:pt x="5325" y="3347"/>
                  </a:lnTo>
                  <a:lnTo>
                    <a:pt x="5349" y="3640"/>
                  </a:lnTo>
                  <a:lnTo>
                    <a:pt x="5349" y="3811"/>
                  </a:lnTo>
                  <a:lnTo>
                    <a:pt x="5325" y="3982"/>
                  </a:lnTo>
                  <a:lnTo>
                    <a:pt x="5276" y="4153"/>
                  </a:lnTo>
                  <a:lnTo>
                    <a:pt x="5227" y="4299"/>
                  </a:lnTo>
                  <a:lnTo>
                    <a:pt x="5154" y="4446"/>
                  </a:lnTo>
                  <a:lnTo>
                    <a:pt x="5080" y="4592"/>
                  </a:lnTo>
                  <a:lnTo>
                    <a:pt x="4983" y="4739"/>
                  </a:lnTo>
                  <a:lnTo>
                    <a:pt x="4860" y="4861"/>
                  </a:lnTo>
                  <a:lnTo>
                    <a:pt x="4738" y="4959"/>
                  </a:lnTo>
                  <a:lnTo>
                    <a:pt x="4616" y="5056"/>
                  </a:lnTo>
                  <a:lnTo>
                    <a:pt x="4470" y="5154"/>
                  </a:lnTo>
                  <a:lnTo>
                    <a:pt x="4323" y="5203"/>
                  </a:lnTo>
                  <a:lnTo>
                    <a:pt x="4177" y="5276"/>
                  </a:lnTo>
                  <a:lnTo>
                    <a:pt x="4006" y="5301"/>
                  </a:lnTo>
                  <a:lnTo>
                    <a:pt x="3835" y="5349"/>
                  </a:lnTo>
                  <a:lnTo>
                    <a:pt x="3493" y="5349"/>
                  </a:lnTo>
                  <a:lnTo>
                    <a:pt x="3322" y="5301"/>
                  </a:lnTo>
                  <a:lnTo>
                    <a:pt x="3151" y="5276"/>
                  </a:lnTo>
                  <a:lnTo>
                    <a:pt x="3004" y="5203"/>
                  </a:lnTo>
                  <a:lnTo>
                    <a:pt x="2858" y="5154"/>
                  </a:lnTo>
                  <a:lnTo>
                    <a:pt x="2711" y="5056"/>
                  </a:lnTo>
                  <a:lnTo>
                    <a:pt x="2589" y="4959"/>
                  </a:lnTo>
                  <a:lnTo>
                    <a:pt x="2467" y="4861"/>
                  </a:lnTo>
                  <a:lnTo>
                    <a:pt x="2345" y="4739"/>
                  </a:lnTo>
                  <a:lnTo>
                    <a:pt x="2247" y="4592"/>
                  </a:lnTo>
                  <a:lnTo>
                    <a:pt x="2174" y="4446"/>
                  </a:lnTo>
                  <a:lnTo>
                    <a:pt x="2101" y="4299"/>
                  </a:lnTo>
                  <a:lnTo>
                    <a:pt x="2027" y="4153"/>
                  </a:lnTo>
                  <a:lnTo>
                    <a:pt x="2003" y="3982"/>
                  </a:lnTo>
                  <a:lnTo>
                    <a:pt x="1979" y="3811"/>
                  </a:lnTo>
                  <a:lnTo>
                    <a:pt x="1954" y="3640"/>
                  </a:lnTo>
                  <a:lnTo>
                    <a:pt x="1979" y="3469"/>
                  </a:lnTo>
                  <a:lnTo>
                    <a:pt x="2003" y="3298"/>
                  </a:lnTo>
                  <a:lnTo>
                    <a:pt x="2027" y="3151"/>
                  </a:lnTo>
                  <a:lnTo>
                    <a:pt x="2101" y="2980"/>
                  </a:lnTo>
                  <a:lnTo>
                    <a:pt x="2174" y="2834"/>
                  </a:lnTo>
                  <a:lnTo>
                    <a:pt x="2247" y="2687"/>
                  </a:lnTo>
                  <a:lnTo>
                    <a:pt x="2345" y="2565"/>
                  </a:lnTo>
                  <a:lnTo>
                    <a:pt x="2467" y="2443"/>
                  </a:lnTo>
                  <a:lnTo>
                    <a:pt x="2589" y="2345"/>
                  </a:lnTo>
                  <a:lnTo>
                    <a:pt x="2711" y="2248"/>
                  </a:lnTo>
                  <a:lnTo>
                    <a:pt x="2858" y="2150"/>
                  </a:lnTo>
                  <a:lnTo>
                    <a:pt x="3004" y="2077"/>
                  </a:lnTo>
                  <a:lnTo>
                    <a:pt x="3151" y="2028"/>
                  </a:lnTo>
                  <a:lnTo>
                    <a:pt x="3322" y="1979"/>
                  </a:lnTo>
                  <a:lnTo>
                    <a:pt x="3493" y="1955"/>
                  </a:lnTo>
                  <a:lnTo>
                    <a:pt x="3664" y="1955"/>
                  </a:lnTo>
                  <a:lnTo>
                    <a:pt x="3957" y="1979"/>
                  </a:lnTo>
                  <a:lnTo>
                    <a:pt x="5447" y="465"/>
                  </a:lnTo>
                  <a:lnTo>
                    <a:pt x="5056" y="269"/>
                  </a:lnTo>
                  <a:lnTo>
                    <a:pt x="4836" y="196"/>
                  </a:lnTo>
                  <a:lnTo>
                    <a:pt x="4616" y="123"/>
                  </a:lnTo>
                  <a:lnTo>
                    <a:pt x="4372" y="74"/>
                  </a:lnTo>
                  <a:lnTo>
                    <a:pt x="4152" y="25"/>
                  </a:lnTo>
                  <a:lnTo>
                    <a:pt x="3908" y="1"/>
                  </a:lnTo>
                  <a:close/>
                </a:path>
              </a:pathLst>
            </a:custGeom>
            <a:grpFill/>
            <a:ln>
              <a:solidFill>
                <a:srgbClr val="0070C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4" name="Google Shape;844;p40">
              <a:extLst>
                <a:ext uri="{FF2B5EF4-FFF2-40B4-BE49-F238E27FC236}">
                  <a16:creationId xmlns:a16="http://schemas.microsoft.com/office/drawing/2014/main" id="{FF8C69D3-7F24-C64E-BAFF-9E7BAADD0786}"/>
                </a:ext>
              </a:extLst>
            </p:cNvPr>
            <p:cNvSpPr/>
            <p:nvPr/>
          </p:nvSpPr>
          <p:spPr>
            <a:xfrm>
              <a:off x="5981175" y="2005125"/>
              <a:ext cx="75125" cy="70850"/>
            </a:xfrm>
            <a:custGeom>
              <a:avLst/>
              <a:gdLst/>
              <a:ahLst/>
              <a:cxnLst/>
              <a:rect l="l" t="t" r="r" b="b"/>
              <a:pathLst>
                <a:path w="3005" h="2834" extrusionOk="0">
                  <a:moveTo>
                    <a:pt x="1466" y="0"/>
                  </a:moveTo>
                  <a:lnTo>
                    <a:pt x="294" y="1173"/>
                  </a:lnTo>
                  <a:lnTo>
                    <a:pt x="172" y="1319"/>
                  </a:lnTo>
                  <a:lnTo>
                    <a:pt x="74" y="1490"/>
                  </a:lnTo>
                  <a:lnTo>
                    <a:pt x="25" y="1661"/>
                  </a:lnTo>
                  <a:lnTo>
                    <a:pt x="1" y="1857"/>
                  </a:lnTo>
                  <a:lnTo>
                    <a:pt x="25" y="2052"/>
                  </a:lnTo>
                  <a:lnTo>
                    <a:pt x="74" y="2223"/>
                  </a:lnTo>
                  <a:lnTo>
                    <a:pt x="172" y="2394"/>
                  </a:lnTo>
                  <a:lnTo>
                    <a:pt x="294" y="2540"/>
                  </a:lnTo>
                  <a:lnTo>
                    <a:pt x="440" y="2663"/>
                  </a:lnTo>
                  <a:lnTo>
                    <a:pt x="611" y="2760"/>
                  </a:lnTo>
                  <a:lnTo>
                    <a:pt x="807" y="2809"/>
                  </a:lnTo>
                  <a:lnTo>
                    <a:pt x="978" y="2833"/>
                  </a:lnTo>
                  <a:lnTo>
                    <a:pt x="1173" y="2809"/>
                  </a:lnTo>
                  <a:lnTo>
                    <a:pt x="1344" y="2760"/>
                  </a:lnTo>
                  <a:lnTo>
                    <a:pt x="1515" y="2663"/>
                  </a:lnTo>
                  <a:lnTo>
                    <a:pt x="1686" y="2540"/>
                  </a:lnTo>
                  <a:lnTo>
                    <a:pt x="2858" y="1368"/>
                  </a:lnTo>
                  <a:lnTo>
                    <a:pt x="3005" y="1197"/>
                  </a:lnTo>
                  <a:lnTo>
                    <a:pt x="2590" y="928"/>
                  </a:lnTo>
                  <a:lnTo>
                    <a:pt x="2199" y="635"/>
                  </a:lnTo>
                  <a:lnTo>
                    <a:pt x="1808" y="342"/>
                  </a:lnTo>
                  <a:lnTo>
                    <a:pt x="1466" y="0"/>
                  </a:lnTo>
                  <a:close/>
                </a:path>
              </a:pathLst>
            </a:custGeom>
            <a:grpFill/>
            <a:ln>
              <a:solidFill>
                <a:srgbClr val="0070C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5" name="Google Shape;845;p40">
              <a:extLst>
                <a:ext uri="{FF2B5EF4-FFF2-40B4-BE49-F238E27FC236}">
                  <a16:creationId xmlns:a16="http://schemas.microsoft.com/office/drawing/2014/main" id="{C7CCA8C6-E156-1F48-A8D8-799347A5A028}"/>
                </a:ext>
              </a:extLst>
            </p:cNvPr>
            <p:cNvSpPr/>
            <p:nvPr/>
          </p:nvSpPr>
          <p:spPr>
            <a:xfrm>
              <a:off x="6263875" y="2005125"/>
              <a:ext cx="74525" cy="70850"/>
            </a:xfrm>
            <a:custGeom>
              <a:avLst/>
              <a:gdLst/>
              <a:ahLst/>
              <a:cxnLst/>
              <a:rect l="l" t="t" r="r" b="b"/>
              <a:pathLst>
                <a:path w="2981" h="2834" extrusionOk="0">
                  <a:moveTo>
                    <a:pt x="1539" y="0"/>
                  </a:moveTo>
                  <a:lnTo>
                    <a:pt x="1173" y="342"/>
                  </a:lnTo>
                  <a:lnTo>
                    <a:pt x="807" y="635"/>
                  </a:lnTo>
                  <a:lnTo>
                    <a:pt x="416" y="928"/>
                  </a:lnTo>
                  <a:lnTo>
                    <a:pt x="1" y="1197"/>
                  </a:lnTo>
                  <a:lnTo>
                    <a:pt x="123" y="1368"/>
                  </a:lnTo>
                  <a:lnTo>
                    <a:pt x="1319" y="2540"/>
                  </a:lnTo>
                  <a:lnTo>
                    <a:pt x="1466" y="2663"/>
                  </a:lnTo>
                  <a:lnTo>
                    <a:pt x="1637" y="2760"/>
                  </a:lnTo>
                  <a:lnTo>
                    <a:pt x="1832" y="2809"/>
                  </a:lnTo>
                  <a:lnTo>
                    <a:pt x="2003" y="2833"/>
                  </a:lnTo>
                  <a:lnTo>
                    <a:pt x="2199" y="2809"/>
                  </a:lnTo>
                  <a:lnTo>
                    <a:pt x="2370" y="2760"/>
                  </a:lnTo>
                  <a:lnTo>
                    <a:pt x="2541" y="2663"/>
                  </a:lnTo>
                  <a:lnTo>
                    <a:pt x="2712" y="2540"/>
                  </a:lnTo>
                  <a:lnTo>
                    <a:pt x="2834" y="2394"/>
                  </a:lnTo>
                  <a:lnTo>
                    <a:pt x="2931" y="2223"/>
                  </a:lnTo>
                  <a:lnTo>
                    <a:pt x="2980" y="2052"/>
                  </a:lnTo>
                  <a:lnTo>
                    <a:pt x="2980" y="1857"/>
                  </a:lnTo>
                  <a:lnTo>
                    <a:pt x="2980" y="1661"/>
                  </a:lnTo>
                  <a:lnTo>
                    <a:pt x="2931" y="1490"/>
                  </a:lnTo>
                  <a:lnTo>
                    <a:pt x="2834" y="1319"/>
                  </a:lnTo>
                  <a:lnTo>
                    <a:pt x="2712" y="1173"/>
                  </a:lnTo>
                  <a:lnTo>
                    <a:pt x="1539" y="0"/>
                  </a:lnTo>
                  <a:close/>
                </a:path>
              </a:pathLst>
            </a:custGeom>
            <a:grpFill/>
            <a:ln>
              <a:solidFill>
                <a:srgbClr val="0070C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36" name="Google Shape;846;p40">
              <a:extLst>
                <a:ext uri="{FF2B5EF4-FFF2-40B4-BE49-F238E27FC236}">
                  <a16:creationId xmlns:a16="http://schemas.microsoft.com/office/drawing/2014/main" id="{8D7EA8F2-1674-894D-B599-3EFD28F1612F}"/>
                </a:ext>
              </a:extLst>
            </p:cNvPr>
            <p:cNvSpPr/>
            <p:nvPr/>
          </p:nvSpPr>
          <p:spPr>
            <a:xfrm>
              <a:off x="6147875" y="1619250"/>
              <a:ext cx="251575" cy="255850"/>
            </a:xfrm>
            <a:custGeom>
              <a:avLst/>
              <a:gdLst/>
              <a:ahLst/>
              <a:cxnLst/>
              <a:rect l="l" t="t" r="r" b="b"/>
              <a:pathLst>
                <a:path w="10063" h="10234" extrusionOk="0">
                  <a:moveTo>
                    <a:pt x="7352" y="0"/>
                  </a:moveTo>
                  <a:lnTo>
                    <a:pt x="7254" y="24"/>
                  </a:lnTo>
                  <a:lnTo>
                    <a:pt x="7181" y="73"/>
                  </a:lnTo>
                  <a:lnTo>
                    <a:pt x="7083" y="147"/>
                  </a:lnTo>
                  <a:lnTo>
                    <a:pt x="5447" y="1758"/>
                  </a:lnTo>
                  <a:lnTo>
                    <a:pt x="5373" y="1856"/>
                  </a:lnTo>
                  <a:lnTo>
                    <a:pt x="5300" y="1978"/>
                  </a:lnTo>
                  <a:lnTo>
                    <a:pt x="5227" y="2125"/>
                  </a:lnTo>
                  <a:lnTo>
                    <a:pt x="5178" y="2247"/>
                  </a:lnTo>
                  <a:lnTo>
                    <a:pt x="5154" y="2393"/>
                  </a:lnTo>
                  <a:lnTo>
                    <a:pt x="5129" y="2540"/>
                  </a:lnTo>
                  <a:lnTo>
                    <a:pt x="5129" y="2687"/>
                  </a:lnTo>
                  <a:lnTo>
                    <a:pt x="5129" y="2809"/>
                  </a:lnTo>
                  <a:lnTo>
                    <a:pt x="5349" y="3981"/>
                  </a:lnTo>
                  <a:lnTo>
                    <a:pt x="5398" y="4152"/>
                  </a:lnTo>
                  <a:lnTo>
                    <a:pt x="147" y="9403"/>
                  </a:lnTo>
                  <a:lnTo>
                    <a:pt x="74" y="9476"/>
                  </a:lnTo>
                  <a:lnTo>
                    <a:pt x="25" y="9574"/>
                  </a:lnTo>
                  <a:lnTo>
                    <a:pt x="0" y="9672"/>
                  </a:lnTo>
                  <a:lnTo>
                    <a:pt x="0" y="9745"/>
                  </a:lnTo>
                  <a:lnTo>
                    <a:pt x="0" y="9843"/>
                  </a:lnTo>
                  <a:lnTo>
                    <a:pt x="25" y="9940"/>
                  </a:lnTo>
                  <a:lnTo>
                    <a:pt x="74" y="10013"/>
                  </a:lnTo>
                  <a:lnTo>
                    <a:pt x="147" y="10087"/>
                  </a:lnTo>
                  <a:lnTo>
                    <a:pt x="220" y="10160"/>
                  </a:lnTo>
                  <a:lnTo>
                    <a:pt x="293" y="10209"/>
                  </a:lnTo>
                  <a:lnTo>
                    <a:pt x="391" y="10233"/>
                  </a:lnTo>
                  <a:lnTo>
                    <a:pt x="586" y="10233"/>
                  </a:lnTo>
                  <a:lnTo>
                    <a:pt x="660" y="10209"/>
                  </a:lnTo>
                  <a:lnTo>
                    <a:pt x="757" y="10160"/>
                  </a:lnTo>
                  <a:lnTo>
                    <a:pt x="831" y="10087"/>
                  </a:lnTo>
                  <a:lnTo>
                    <a:pt x="6204" y="4738"/>
                  </a:lnTo>
                  <a:lnTo>
                    <a:pt x="7254" y="4909"/>
                  </a:lnTo>
                  <a:lnTo>
                    <a:pt x="7376" y="4933"/>
                  </a:lnTo>
                  <a:lnTo>
                    <a:pt x="7523" y="4933"/>
                  </a:lnTo>
                  <a:lnTo>
                    <a:pt x="7645" y="4909"/>
                  </a:lnTo>
                  <a:lnTo>
                    <a:pt x="7791" y="4860"/>
                  </a:lnTo>
                  <a:lnTo>
                    <a:pt x="7938" y="4811"/>
                  </a:lnTo>
                  <a:lnTo>
                    <a:pt x="8060" y="4763"/>
                  </a:lnTo>
                  <a:lnTo>
                    <a:pt x="8182" y="4689"/>
                  </a:lnTo>
                  <a:lnTo>
                    <a:pt x="8280" y="4592"/>
                  </a:lnTo>
                  <a:lnTo>
                    <a:pt x="9916" y="2955"/>
                  </a:lnTo>
                  <a:lnTo>
                    <a:pt x="9989" y="2882"/>
                  </a:lnTo>
                  <a:lnTo>
                    <a:pt x="10038" y="2784"/>
                  </a:lnTo>
                  <a:lnTo>
                    <a:pt x="10063" y="2711"/>
                  </a:lnTo>
                  <a:lnTo>
                    <a:pt x="10038" y="2613"/>
                  </a:lnTo>
                  <a:lnTo>
                    <a:pt x="10014" y="2564"/>
                  </a:lnTo>
                  <a:lnTo>
                    <a:pt x="9940" y="2491"/>
                  </a:lnTo>
                  <a:lnTo>
                    <a:pt x="9843" y="2442"/>
                  </a:lnTo>
                  <a:lnTo>
                    <a:pt x="9745" y="2418"/>
                  </a:lnTo>
                  <a:lnTo>
                    <a:pt x="8695" y="2223"/>
                  </a:lnTo>
                  <a:lnTo>
                    <a:pt x="9721" y="1197"/>
                  </a:lnTo>
                  <a:lnTo>
                    <a:pt x="9794" y="1123"/>
                  </a:lnTo>
                  <a:lnTo>
                    <a:pt x="9843" y="1026"/>
                  </a:lnTo>
                  <a:lnTo>
                    <a:pt x="9867" y="953"/>
                  </a:lnTo>
                  <a:lnTo>
                    <a:pt x="9867" y="855"/>
                  </a:lnTo>
                  <a:lnTo>
                    <a:pt x="9867" y="757"/>
                  </a:lnTo>
                  <a:lnTo>
                    <a:pt x="9843" y="659"/>
                  </a:lnTo>
                  <a:lnTo>
                    <a:pt x="9794" y="586"/>
                  </a:lnTo>
                  <a:lnTo>
                    <a:pt x="9721" y="513"/>
                  </a:lnTo>
                  <a:lnTo>
                    <a:pt x="9647" y="440"/>
                  </a:lnTo>
                  <a:lnTo>
                    <a:pt x="9574" y="391"/>
                  </a:lnTo>
                  <a:lnTo>
                    <a:pt x="9476" y="366"/>
                  </a:lnTo>
                  <a:lnTo>
                    <a:pt x="9281" y="366"/>
                  </a:lnTo>
                  <a:lnTo>
                    <a:pt x="9208" y="391"/>
                  </a:lnTo>
                  <a:lnTo>
                    <a:pt x="9110" y="440"/>
                  </a:lnTo>
                  <a:lnTo>
                    <a:pt x="9037" y="513"/>
                  </a:lnTo>
                  <a:lnTo>
                    <a:pt x="7889" y="1661"/>
                  </a:lnTo>
                  <a:lnTo>
                    <a:pt x="7840" y="1490"/>
                  </a:lnTo>
                  <a:lnTo>
                    <a:pt x="7620" y="318"/>
                  </a:lnTo>
                  <a:lnTo>
                    <a:pt x="7596" y="195"/>
                  </a:lnTo>
                  <a:lnTo>
                    <a:pt x="7547" y="98"/>
                  </a:lnTo>
                  <a:lnTo>
                    <a:pt x="7498" y="49"/>
                  </a:lnTo>
                  <a:lnTo>
                    <a:pt x="7425" y="0"/>
                  </a:lnTo>
                  <a:close/>
                </a:path>
              </a:pathLst>
            </a:custGeom>
            <a:grpFill/>
            <a:ln>
              <a:solidFill>
                <a:srgbClr val="0070C0"/>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grpSp>
        <p:nvGrpSpPr>
          <p:cNvPr id="9" name="Group 8">
            <a:extLst>
              <a:ext uri="{FF2B5EF4-FFF2-40B4-BE49-F238E27FC236}">
                <a16:creationId xmlns:a16="http://schemas.microsoft.com/office/drawing/2014/main" id="{CDCEFF84-D674-614B-B762-8818F5645FB0}"/>
              </a:ext>
            </a:extLst>
          </p:cNvPr>
          <p:cNvGrpSpPr/>
          <p:nvPr/>
        </p:nvGrpSpPr>
        <p:grpSpPr>
          <a:xfrm>
            <a:off x="437929" y="831867"/>
            <a:ext cx="10918482" cy="648000"/>
            <a:chOff x="496859" y="819785"/>
            <a:chExt cx="10918482" cy="648000"/>
          </a:xfrm>
        </p:grpSpPr>
        <p:sp>
          <p:nvSpPr>
            <p:cNvPr id="2" name="TextBox 1">
              <a:extLst>
                <a:ext uri="{FF2B5EF4-FFF2-40B4-BE49-F238E27FC236}">
                  <a16:creationId xmlns:a16="http://schemas.microsoft.com/office/drawing/2014/main" id="{1165D4C2-F3D7-C44F-9513-6AF166A211D6}"/>
                </a:ext>
              </a:extLst>
            </p:cNvPr>
            <p:cNvSpPr txBox="1"/>
            <p:nvPr/>
          </p:nvSpPr>
          <p:spPr>
            <a:xfrm>
              <a:off x="1234277" y="835769"/>
              <a:ext cx="10181064" cy="369332"/>
            </a:xfrm>
            <a:prstGeom prst="rect">
              <a:avLst/>
            </a:prstGeom>
            <a:noFill/>
          </p:spPr>
          <p:txBody>
            <a:bodyPr wrap="square" rtlCol="0">
              <a:spAutoFit/>
            </a:bodyPr>
            <a:lstStyle/>
            <a:p>
              <a:r>
                <a:rPr lang="en-US" b="1" dirty="0">
                  <a:solidFill>
                    <a:schemeClr val="accent1">
                      <a:lumMod val="75000"/>
                    </a:schemeClr>
                  </a:solidFill>
                </a:rPr>
                <a:t>Trial Information </a:t>
              </a:r>
            </a:p>
          </p:txBody>
        </p:sp>
        <p:sp>
          <p:nvSpPr>
            <p:cNvPr id="37" name="Oval 36">
              <a:extLst>
                <a:ext uri="{FF2B5EF4-FFF2-40B4-BE49-F238E27FC236}">
                  <a16:creationId xmlns:a16="http://schemas.microsoft.com/office/drawing/2014/main" id="{8420705C-2C86-ED43-BC25-2D4988481998}"/>
                </a:ext>
              </a:extLst>
            </p:cNvPr>
            <p:cNvSpPr>
              <a:spLocks noChangeAspect="1"/>
            </p:cNvSpPr>
            <p:nvPr/>
          </p:nvSpPr>
          <p:spPr>
            <a:xfrm>
              <a:off x="496859" y="819785"/>
              <a:ext cx="644400" cy="648000"/>
            </a:xfrm>
            <a:prstGeom prst="ellipse">
              <a:avLst/>
            </a:prstGeom>
            <a:solidFill>
              <a:srgbClr val="2E5597"/>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a:t>i</a:t>
              </a:r>
              <a:endParaRPr lang="en-US" sz="3200" b="1" dirty="0"/>
            </a:p>
          </p:txBody>
        </p:sp>
      </p:grpSp>
      <p:grpSp>
        <p:nvGrpSpPr>
          <p:cNvPr id="6" name="Group 5">
            <a:extLst>
              <a:ext uri="{FF2B5EF4-FFF2-40B4-BE49-F238E27FC236}">
                <a16:creationId xmlns:a16="http://schemas.microsoft.com/office/drawing/2014/main" id="{CA6BA428-69EC-544C-99A6-214DFA0F648D}"/>
              </a:ext>
            </a:extLst>
          </p:cNvPr>
          <p:cNvGrpSpPr/>
          <p:nvPr/>
        </p:nvGrpSpPr>
        <p:grpSpPr>
          <a:xfrm>
            <a:off x="6807699" y="2680611"/>
            <a:ext cx="4316536" cy="1415772"/>
            <a:chOff x="1044123" y="5033642"/>
            <a:chExt cx="4316536" cy="1415772"/>
          </a:xfrm>
        </p:grpSpPr>
        <p:sp>
          <p:nvSpPr>
            <p:cNvPr id="4" name="TextBox 3">
              <a:extLst>
                <a:ext uri="{FF2B5EF4-FFF2-40B4-BE49-F238E27FC236}">
                  <a16:creationId xmlns:a16="http://schemas.microsoft.com/office/drawing/2014/main" id="{88AF65A1-8114-224F-AA42-87B712B99706}"/>
                </a:ext>
              </a:extLst>
            </p:cNvPr>
            <p:cNvSpPr txBox="1"/>
            <p:nvPr/>
          </p:nvSpPr>
          <p:spPr>
            <a:xfrm>
              <a:off x="1044123" y="5033642"/>
              <a:ext cx="3992069" cy="1415772"/>
            </a:xfrm>
            <a:prstGeom prst="rect">
              <a:avLst/>
            </a:prstGeom>
            <a:noFill/>
          </p:spPr>
          <p:txBody>
            <a:bodyPr wrap="square" rtlCol="0">
              <a:spAutoFit/>
            </a:bodyPr>
            <a:lstStyle/>
            <a:p>
              <a:r>
                <a:rPr lang="en-US" b="1" dirty="0">
                  <a:solidFill>
                    <a:schemeClr val="accent1">
                      <a:lumMod val="75000"/>
                    </a:schemeClr>
                  </a:solidFill>
                </a:rPr>
                <a:t>Phase of trial </a:t>
              </a:r>
              <a:r>
                <a:rPr lang="en-US" sz="1400" i="1" dirty="0"/>
                <a:t>[shade in the phase] </a:t>
              </a:r>
            </a:p>
            <a:p>
              <a:endParaRPr lang="en-US" b="1" dirty="0"/>
            </a:p>
            <a:p>
              <a:endParaRPr lang="en-US" sz="1400" b="1" i="1" dirty="0"/>
            </a:p>
            <a:p>
              <a:endParaRPr lang="en-US" b="1" i="1" dirty="0"/>
            </a:p>
            <a:p>
              <a:endParaRPr lang="en-US" b="1" dirty="0"/>
            </a:p>
          </p:txBody>
        </p:sp>
        <p:graphicFrame>
          <p:nvGraphicFramePr>
            <p:cNvPr id="5" name="Diagram 4">
              <a:extLst>
                <a:ext uri="{FF2B5EF4-FFF2-40B4-BE49-F238E27FC236}">
                  <a16:creationId xmlns:a16="http://schemas.microsoft.com/office/drawing/2014/main" id="{52E2BCB3-26F4-4FEB-BBAD-7357B20ED938}"/>
                </a:ext>
              </a:extLst>
            </p:cNvPr>
            <p:cNvGraphicFramePr/>
            <p:nvPr>
              <p:extLst>
                <p:ext uri="{D42A27DB-BD31-4B8C-83A1-F6EECF244321}">
                  <p14:modId xmlns:p14="http://schemas.microsoft.com/office/powerpoint/2010/main" val="1474605070"/>
                </p:ext>
              </p:extLst>
            </p:nvPr>
          </p:nvGraphicFramePr>
          <p:xfrm>
            <a:off x="1136414" y="5222730"/>
            <a:ext cx="4224245" cy="10479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
        <p:nvSpPr>
          <p:cNvPr id="7" name="Speech Bubble: Rectangle with Corners Rounded 6">
            <a:extLst>
              <a:ext uri="{FF2B5EF4-FFF2-40B4-BE49-F238E27FC236}">
                <a16:creationId xmlns:a16="http://schemas.microsoft.com/office/drawing/2014/main" id="{0E7D37D4-28C1-44CF-84D0-DB4AAAA27B15}"/>
              </a:ext>
            </a:extLst>
          </p:cNvPr>
          <p:cNvSpPr/>
          <p:nvPr/>
        </p:nvSpPr>
        <p:spPr>
          <a:xfrm>
            <a:off x="1067765" y="3650758"/>
            <a:ext cx="2946972" cy="1346847"/>
          </a:xfrm>
          <a:prstGeom prst="wedgeRoundRectCallout">
            <a:avLst>
              <a:gd name="adj1" fmla="val -58588"/>
              <a:gd name="adj2" fmla="val -57566"/>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t>This template uses free icons from </a:t>
            </a:r>
            <a:r>
              <a:rPr lang="en-US" sz="1400" dirty="0">
                <a:hlinkClick r:id="rId7"/>
              </a:rPr>
              <a:t>https://www.slidescarnival.com/</a:t>
            </a:r>
            <a:r>
              <a:rPr lang="en-US" sz="1400" dirty="0"/>
              <a:t> (scientific template) which can be used without license or acknowledgement. The icon </a:t>
            </a:r>
            <a:r>
              <a:rPr lang="en-US" sz="1400" dirty="0" err="1"/>
              <a:t>colours</a:t>
            </a:r>
            <a:r>
              <a:rPr lang="en-US" sz="1400" dirty="0"/>
              <a:t> can be also be changed easily. </a:t>
            </a:r>
          </a:p>
        </p:txBody>
      </p:sp>
      <p:sp>
        <p:nvSpPr>
          <p:cNvPr id="60" name="TextBox 59">
            <a:extLst>
              <a:ext uri="{FF2B5EF4-FFF2-40B4-BE49-F238E27FC236}">
                <a16:creationId xmlns:a16="http://schemas.microsoft.com/office/drawing/2014/main" id="{B7CCFC6B-8457-430F-A6AF-BCEC4A2C75AB}"/>
              </a:ext>
            </a:extLst>
          </p:cNvPr>
          <p:cNvSpPr txBox="1"/>
          <p:nvPr/>
        </p:nvSpPr>
        <p:spPr>
          <a:xfrm>
            <a:off x="6817422" y="3954849"/>
            <a:ext cx="4236891" cy="369332"/>
          </a:xfrm>
          <a:prstGeom prst="rect">
            <a:avLst/>
          </a:prstGeom>
          <a:noFill/>
        </p:spPr>
        <p:txBody>
          <a:bodyPr wrap="square">
            <a:spAutoFit/>
          </a:bodyPr>
          <a:lstStyle/>
          <a:p>
            <a:r>
              <a:rPr lang="en-US" b="1" dirty="0">
                <a:solidFill>
                  <a:schemeClr val="accent1">
                    <a:lumMod val="75000"/>
                  </a:schemeClr>
                </a:solidFill>
              </a:rPr>
              <a:t>Number of participants </a:t>
            </a:r>
          </a:p>
        </p:txBody>
      </p:sp>
      <p:sp>
        <p:nvSpPr>
          <p:cNvPr id="61" name="TextBox 60">
            <a:extLst>
              <a:ext uri="{FF2B5EF4-FFF2-40B4-BE49-F238E27FC236}">
                <a16:creationId xmlns:a16="http://schemas.microsoft.com/office/drawing/2014/main" id="{A1BA9C2F-DE1D-4D4F-890B-75984077B383}"/>
              </a:ext>
            </a:extLst>
          </p:cNvPr>
          <p:cNvSpPr txBox="1"/>
          <p:nvPr/>
        </p:nvSpPr>
        <p:spPr>
          <a:xfrm>
            <a:off x="6817422" y="5191859"/>
            <a:ext cx="4236891" cy="369332"/>
          </a:xfrm>
          <a:prstGeom prst="rect">
            <a:avLst/>
          </a:prstGeom>
          <a:noFill/>
        </p:spPr>
        <p:txBody>
          <a:bodyPr wrap="square">
            <a:spAutoFit/>
          </a:bodyPr>
          <a:lstStyle/>
          <a:p>
            <a:r>
              <a:rPr lang="en-US" b="1" dirty="0">
                <a:solidFill>
                  <a:schemeClr val="accent1">
                    <a:lumMod val="75000"/>
                  </a:schemeClr>
                </a:solidFill>
              </a:rPr>
              <a:t>Location(s)</a:t>
            </a:r>
            <a:r>
              <a:rPr lang="en-US" b="1" dirty="0"/>
              <a:t> </a:t>
            </a:r>
          </a:p>
        </p:txBody>
      </p:sp>
      <p:sp>
        <p:nvSpPr>
          <p:cNvPr id="80" name="Speech Bubble: Rectangle with Corners Rounded 79">
            <a:extLst>
              <a:ext uri="{FF2B5EF4-FFF2-40B4-BE49-F238E27FC236}">
                <a16:creationId xmlns:a16="http://schemas.microsoft.com/office/drawing/2014/main" id="{A6D42BB1-DD02-41A8-BA21-F225FB3A5B4B}"/>
              </a:ext>
            </a:extLst>
          </p:cNvPr>
          <p:cNvSpPr/>
          <p:nvPr/>
        </p:nvSpPr>
        <p:spPr>
          <a:xfrm>
            <a:off x="2610762" y="1693184"/>
            <a:ext cx="2769553" cy="646331"/>
          </a:xfrm>
          <a:prstGeom prst="wedgeRoundRectCallout">
            <a:avLst>
              <a:gd name="adj1" fmla="val -58588"/>
              <a:gd name="adj2" fmla="val -57566"/>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t>Where you see </a:t>
            </a:r>
            <a:r>
              <a:rPr lang="en-US" sz="1400" i="1" dirty="0"/>
              <a:t>italicized </a:t>
            </a:r>
            <a:r>
              <a:rPr lang="en-US" sz="1400" dirty="0"/>
              <a:t>wording, please replace with your own text. </a:t>
            </a:r>
          </a:p>
        </p:txBody>
      </p:sp>
      <p:sp>
        <p:nvSpPr>
          <p:cNvPr id="21" name="Speech Bubble: Rectangle with Corners Rounded 79">
            <a:extLst>
              <a:ext uri="{FF2B5EF4-FFF2-40B4-BE49-F238E27FC236}">
                <a16:creationId xmlns:a16="http://schemas.microsoft.com/office/drawing/2014/main" id="{A86DE61C-06F4-734B-8408-1563DCF280CA}"/>
              </a:ext>
            </a:extLst>
          </p:cNvPr>
          <p:cNvSpPr/>
          <p:nvPr/>
        </p:nvSpPr>
        <p:spPr>
          <a:xfrm>
            <a:off x="9336579" y="1652456"/>
            <a:ext cx="2769553" cy="986703"/>
          </a:xfrm>
          <a:prstGeom prst="wedgeRoundRectCallout">
            <a:avLst>
              <a:gd name="adj1" fmla="val 841"/>
              <a:gd name="adj2" fmla="val 80917"/>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t>If helpful, you may wish to provide more information about phases, e.g. through linking to the </a:t>
            </a:r>
            <a:r>
              <a:rPr lang="en-US" sz="1400" dirty="0">
                <a:hlinkClick r:id="rId8"/>
              </a:rPr>
              <a:t>CTO</a:t>
            </a:r>
            <a:r>
              <a:rPr lang="en-US" sz="1400" dirty="0"/>
              <a:t> or another credible website</a:t>
            </a:r>
          </a:p>
        </p:txBody>
      </p:sp>
      <p:sp>
        <p:nvSpPr>
          <p:cNvPr id="8" name="Rectangle 7">
            <a:extLst>
              <a:ext uri="{FF2B5EF4-FFF2-40B4-BE49-F238E27FC236}">
                <a16:creationId xmlns:a16="http://schemas.microsoft.com/office/drawing/2014/main" id="{505B8E18-CAE6-D94B-89A5-430C664FDFBC}"/>
              </a:ext>
            </a:extLst>
          </p:cNvPr>
          <p:cNvSpPr/>
          <p:nvPr/>
        </p:nvSpPr>
        <p:spPr>
          <a:xfrm>
            <a:off x="1175347" y="1197323"/>
            <a:ext cx="10380373" cy="369332"/>
          </a:xfrm>
          <a:prstGeom prst="rect">
            <a:avLst/>
          </a:prstGeom>
        </p:spPr>
        <p:txBody>
          <a:bodyPr wrap="square">
            <a:spAutoFit/>
          </a:bodyPr>
          <a:lstStyle/>
          <a:p>
            <a:r>
              <a:rPr lang="en-US" i="1" dirty="0"/>
              <a:t>[Trial name, investigator/sponsor, study dates, clinical trial identifier or registration/universal trial number]</a:t>
            </a:r>
          </a:p>
        </p:txBody>
      </p:sp>
      <p:sp>
        <p:nvSpPr>
          <p:cNvPr id="10" name="Rectangle 9">
            <a:extLst>
              <a:ext uri="{FF2B5EF4-FFF2-40B4-BE49-F238E27FC236}">
                <a16:creationId xmlns:a16="http://schemas.microsoft.com/office/drawing/2014/main" id="{7BDC21F1-0238-4344-A7FB-B97B1159E319}"/>
              </a:ext>
            </a:extLst>
          </p:cNvPr>
          <p:cNvSpPr/>
          <p:nvPr/>
        </p:nvSpPr>
        <p:spPr>
          <a:xfrm>
            <a:off x="1249859" y="2938173"/>
            <a:ext cx="4221669" cy="307777"/>
          </a:xfrm>
          <a:prstGeom prst="rect">
            <a:avLst/>
          </a:prstGeom>
        </p:spPr>
        <p:txBody>
          <a:bodyPr wrap="none">
            <a:spAutoFit/>
          </a:bodyPr>
          <a:lstStyle/>
          <a:p>
            <a:pPr lvl="0"/>
            <a:r>
              <a:rPr lang="en-US" sz="1400" i="1" dirty="0">
                <a:solidFill>
                  <a:prstClr val="black"/>
                </a:solidFill>
              </a:rPr>
              <a:t>[e.g. disease studied, intervention, goal and hypothesis]</a:t>
            </a:r>
          </a:p>
        </p:txBody>
      </p:sp>
      <p:sp>
        <p:nvSpPr>
          <p:cNvPr id="12" name="Rectangle 11">
            <a:extLst>
              <a:ext uri="{FF2B5EF4-FFF2-40B4-BE49-F238E27FC236}">
                <a16:creationId xmlns:a16="http://schemas.microsoft.com/office/drawing/2014/main" id="{8E5F2EE1-9CF2-C649-9F9F-FE2AE85C4CDE}"/>
              </a:ext>
            </a:extLst>
          </p:cNvPr>
          <p:cNvSpPr/>
          <p:nvPr/>
        </p:nvSpPr>
        <p:spPr>
          <a:xfrm>
            <a:off x="6899990" y="4376416"/>
            <a:ext cx="4850290" cy="523220"/>
          </a:xfrm>
          <a:prstGeom prst="rect">
            <a:avLst/>
          </a:prstGeom>
        </p:spPr>
        <p:txBody>
          <a:bodyPr wrap="square">
            <a:spAutoFit/>
          </a:bodyPr>
          <a:lstStyle/>
          <a:p>
            <a:pPr lvl="0"/>
            <a:r>
              <a:rPr lang="en-US" sz="1400" i="1" dirty="0">
                <a:solidFill>
                  <a:prstClr val="black"/>
                </a:solidFill>
              </a:rPr>
              <a:t>[numbers overall and/or participants per arm using graphics/diagram] </a:t>
            </a:r>
          </a:p>
        </p:txBody>
      </p:sp>
      <p:sp>
        <p:nvSpPr>
          <p:cNvPr id="13" name="Rectangle 12">
            <a:extLst>
              <a:ext uri="{FF2B5EF4-FFF2-40B4-BE49-F238E27FC236}">
                <a16:creationId xmlns:a16="http://schemas.microsoft.com/office/drawing/2014/main" id="{B56B5EF9-4B5B-1F4C-A7F7-5D59B6873EB2}"/>
              </a:ext>
            </a:extLst>
          </p:cNvPr>
          <p:cNvSpPr/>
          <p:nvPr/>
        </p:nvSpPr>
        <p:spPr>
          <a:xfrm>
            <a:off x="6817422" y="5554981"/>
            <a:ext cx="4634957" cy="523220"/>
          </a:xfrm>
          <a:prstGeom prst="rect">
            <a:avLst/>
          </a:prstGeom>
        </p:spPr>
        <p:txBody>
          <a:bodyPr wrap="square">
            <a:spAutoFit/>
          </a:bodyPr>
          <a:lstStyle/>
          <a:p>
            <a:pPr lvl="0"/>
            <a:r>
              <a:rPr lang="en-US" sz="1400" i="1" dirty="0">
                <a:solidFill>
                  <a:prstClr val="black"/>
                </a:solidFill>
              </a:rPr>
              <a:t>[may wish to use a map or list if there were local, national, international sites]</a:t>
            </a:r>
          </a:p>
        </p:txBody>
      </p:sp>
      <p:cxnSp>
        <p:nvCxnSpPr>
          <p:cNvPr id="16" name="Straight Connector 15">
            <a:extLst>
              <a:ext uri="{FF2B5EF4-FFF2-40B4-BE49-F238E27FC236}">
                <a16:creationId xmlns:a16="http://schemas.microsoft.com/office/drawing/2014/main" id="{11C3B2D8-4664-418B-924A-FEFB296AF23D}"/>
              </a:ext>
            </a:extLst>
          </p:cNvPr>
          <p:cNvCxnSpPr/>
          <p:nvPr/>
        </p:nvCxnSpPr>
        <p:spPr>
          <a:xfrm>
            <a:off x="6404722" y="2597542"/>
            <a:ext cx="0" cy="3855509"/>
          </a:xfrm>
          <a:prstGeom prst="line">
            <a:avLst/>
          </a:prstGeom>
          <a:ln w="28575">
            <a:solidFill>
              <a:srgbClr val="2E559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5883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140649C9-9D0D-40F6-8634-030B34821810}"/>
              </a:ext>
            </a:extLst>
          </p:cNvPr>
          <p:cNvSpPr/>
          <p:nvPr/>
        </p:nvSpPr>
        <p:spPr>
          <a:xfrm>
            <a:off x="326570" y="5126824"/>
            <a:ext cx="5769429" cy="1614161"/>
          </a:xfrm>
          <a:prstGeom prst="rect">
            <a:avLst/>
          </a:prstGeom>
          <a:solidFill>
            <a:srgbClr val="2E5597">
              <a:alpha val="14902"/>
            </a:srgbClr>
          </a:solidFill>
          <a:ln w="28575">
            <a:solidFill>
              <a:srgbClr val="2E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a:extLst>
              <a:ext uri="{FF2B5EF4-FFF2-40B4-BE49-F238E27FC236}">
                <a16:creationId xmlns:a16="http://schemas.microsoft.com/office/drawing/2014/main" id="{AA775EAA-411E-DD49-9AFE-EEF475277147}"/>
              </a:ext>
            </a:extLst>
          </p:cNvPr>
          <p:cNvSpPr txBox="1"/>
          <p:nvPr/>
        </p:nvSpPr>
        <p:spPr>
          <a:xfrm>
            <a:off x="1129760" y="3981073"/>
            <a:ext cx="10527696" cy="369332"/>
          </a:xfrm>
          <a:prstGeom prst="rect">
            <a:avLst/>
          </a:prstGeom>
          <a:noFill/>
        </p:spPr>
        <p:txBody>
          <a:bodyPr wrap="square" rtlCol="0">
            <a:spAutoFit/>
          </a:bodyPr>
          <a:lstStyle/>
          <a:p>
            <a:r>
              <a:rPr lang="en-US" b="1" dirty="0">
                <a:solidFill>
                  <a:schemeClr val="accent1">
                    <a:lumMod val="75000"/>
                  </a:schemeClr>
                </a:solidFill>
              </a:rPr>
              <a:t>For more information </a:t>
            </a:r>
          </a:p>
        </p:txBody>
      </p:sp>
      <p:sp>
        <p:nvSpPr>
          <p:cNvPr id="4" name="TextBox 3">
            <a:extLst>
              <a:ext uri="{FF2B5EF4-FFF2-40B4-BE49-F238E27FC236}">
                <a16:creationId xmlns:a16="http://schemas.microsoft.com/office/drawing/2014/main" id="{F094A907-E08E-8643-83C7-A26EE4A17DB1}"/>
              </a:ext>
            </a:extLst>
          </p:cNvPr>
          <p:cNvSpPr txBox="1"/>
          <p:nvPr/>
        </p:nvSpPr>
        <p:spPr>
          <a:xfrm>
            <a:off x="1139318" y="2790823"/>
            <a:ext cx="10024945" cy="369332"/>
          </a:xfrm>
          <a:prstGeom prst="rect">
            <a:avLst/>
          </a:prstGeom>
          <a:noFill/>
        </p:spPr>
        <p:txBody>
          <a:bodyPr wrap="square" rtlCol="0">
            <a:spAutoFit/>
          </a:bodyPr>
          <a:lstStyle/>
          <a:p>
            <a:r>
              <a:rPr lang="en-US" b="1" dirty="0">
                <a:solidFill>
                  <a:schemeClr val="accent1">
                    <a:lumMod val="75000"/>
                  </a:schemeClr>
                </a:solidFill>
              </a:rPr>
              <a:t>Trial limitations </a:t>
            </a:r>
          </a:p>
        </p:txBody>
      </p:sp>
      <p:sp>
        <p:nvSpPr>
          <p:cNvPr id="5" name="TextBox 4">
            <a:extLst>
              <a:ext uri="{FF2B5EF4-FFF2-40B4-BE49-F238E27FC236}">
                <a16:creationId xmlns:a16="http://schemas.microsoft.com/office/drawing/2014/main" id="{6176C04C-EBE8-1D44-BE2D-0D68B17A02D6}"/>
              </a:ext>
            </a:extLst>
          </p:cNvPr>
          <p:cNvSpPr txBox="1"/>
          <p:nvPr/>
        </p:nvSpPr>
        <p:spPr>
          <a:xfrm>
            <a:off x="1129760" y="325443"/>
            <a:ext cx="10024946" cy="369332"/>
          </a:xfrm>
          <a:prstGeom prst="rect">
            <a:avLst/>
          </a:prstGeom>
          <a:noFill/>
        </p:spPr>
        <p:txBody>
          <a:bodyPr wrap="square" rtlCol="0">
            <a:spAutoFit/>
          </a:bodyPr>
          <a:lstStyle/>
          <a:p>
            <a:r>
              <a:rPr lang="en-US" b="1" dirty="0">
                <a:solidFill>
                  <a:schemeClr val="accent1">
                    <a:lumMod val="75000"/>
                  </a:schemeClr>
                </a:solidFill>
              </a:rPr>
              <a:t>Results</a:t>
            </a:r>
            <a:r>
              <a:rPr lang="en-US" dirty="0">
                <a:solidFill>
                  <a:schemeClr val="accent1">
                    <a:lumMod val="75000"/>
                  </a:schemeClr>
                </a:solidFill>
              </a:rPr>
              <a:t> </a:t>
            </a:r>
          </a:p>
        </p:txBody>
      </p:sp>
      <p:grpSp>
        <p:nvGrpSpPr>
          <p:cNvPr id="14" name="Google Shape;920;p40">
            <a:extLst>
              <a:ext uri="{FF2B5EF4-FFF2-40B4-BE49-F238E27FC236}">
                <a16:creationId xmlns:a16="http://schemas.microsoft.com/office/drawing/2014/main" id="{D2F9171F-7C6F-FE4D-A82C-53BA25255976}"/>
              </a:ext>
            </a:extLst>
          </p:cNvPr>
          <p:cNvGrpSpPr>
            <a:grpSpLocks noChangeAspect="1"/>
          </p:cNvGrpSpPr>
          <p:nvPr/>
        </p:nvGrpSpPr>
        <p:grpSpPr>
          <a:xfrm>
            <a:off x="308713" y="392960"/>
            <a:ext cx="648000" cy="475112"/>
            <a:chOff x="3936375" y="3703750"/>
            <a:chExt cx="453050" cy="332175"/>
          </a:xfrm>
          <a:solidFill>
            <a:srgbClr val="2E5597"/>
          </a:solidFill>
        </p:grpSpPr>
        <p:sp>
          <p:nvSpPr>
            <p:cNvPr id="15" name="Google Shape;921;p40">
              <a:extLst>
                <a:ext uri="{FF2B5EF4-FFF2-40B4-BE49-F238E27FC236}">
                  <a16:creationId xmlns:a16="http://schemas.microsoft.com/office/drawing/2014/main" id="{CEC2616E-21E9-C844-BD04-32D05CE2AEC9}"/>
                </a:ext>
              </a:extLst>
            </p:cNvPr>
            <p:cNvSpPr/>
            <p:nvPr/>
          </p:nvSpPr>
          <p:spPr>
            <a:xfrm>
              <a:off x="3936375" y="3703750"/>
              <a:ext cx="453050" cy="332175"/>
            </a:xfrm>
            <a:custGeom>
              <a:avLst/>
              <a:gdLst/>
              <a:ahLst/>
              <a:cxnLst/>
              <a:rect l="l" t="t" r="r" b="b"/>
              <a:pathLst>
                <a:path w="18122" h="13287" extrusionOk="0">
                  <a:moveTo>
                    <a:pt x="366" y="0"/>
                  </a:moveTo>
                  <a:lnTo>
                    <a:pt x="293" y="49"/>
                  </a:lnTo>
                  <a:lnTo>
                    <a:pt x="195" y="74"/>
                  </a:lnTo>
                  <a:lnTo>
                    <a:pt x="122" y="147"/>
                  </a:lnTo>
                  <a:lnTo>
                    <a:pt x="73" y="220"/>
                  </a:lnTo>
                  <a:lnTo>
                    <a:pt x="24" y="293"/>
                  </a:lnTo>
                  <a:lnTo>
                    <a:pt x="0" y="391"/>
                  </a:lnTo>
                  <a:lnTo>
                    <a:pt x="0" y="489"/>
                  </a:lnTo>
                  <a:lnTo>
                    <a:pt x="0" y="12798"/>
                  </a:lnTo>
                  <a:lnTo>
                    <a:pt x="0" y="12896"/>
                  </a:lnTo>
                  <a:lnTo>
                    <a:pt x="24" y="12993"/>
                  </a:lnTo>
                  <a:lnTo>
                    <a:pt x="73" y="13067"/>
                  </a:lnTo>
                  <a:lnTo>
                    <a:pt x="122" y="13140"/>
                  </a:lnTo>
                  <a:lnTo>
                    <a:pt x="195" y="13213"/>
                  </a:lnTo>
                  <a:lnTo>
                    <a:pt x="293" y="13238"/>
                  </a:lnTo>
                  <a:lnTo>
                    <a:pt x="366" y="13287"/>
                  </a:lnTo>
                  <a:lnTo>
                    <a:pt x="17756" y="13287"/>
                  </a:lnTo>
                  <a:lnTo>
                    <a:pt x="17829" y="13238"/>
                  </a:lnTo>
                  <a:lnTo>
                    <a:pt x="17927" y="13213"/>
                  </a:lnTo>
                  <a:lnTo>
                    <a:pt x="18000" y="13140"/>
                  </a:lnTo>
                  <a:lnTo>
                    <a:pt x="18049" y="13067"/>
                  </a:lnTo>
                  <a:lnTo>
                    <a:pt x="18098" y="12993"/>
                  </a:lnTo>
                  <a:lnTo>
                    <a:pt x="18122" y="12896"/>
                  </a:lnTo>
                  <a:lnTo>
                    <a:pt x="18122" y="12798"/>
                  </a:lnTo>
                  <a:lnTo>
                    <a:pt x="18122" y="12700"/>
                  </a:lnTo>
                  <a:lnTo>
                    <a:pt x="18098" y="12603"/>
                  </a:lnTo>
                  <a:lnTo>
                    <a:pt x="18049" y="12529"/>
                  </a:lnTo>
                  <a:lnTo>
                    <a:pt x="18000" y="12456"/>
                  </a:lnTo>
                  <a:lnTo>
                    <a:pt x="17927" y="12383"/>
                  </a:lnTo>
                  <a:lnTo>
                    <a:pt x="17829" y="12358"/>
                  </a:lnTo>
                  <a:lnTo>
                    <a:pt x="17756" y="12310"/>
                  </a:lnTo>
                  <a:lnTo>
                    <a:pt x="977" y="12310"/>
                  </a:lnTo>
                  <a:lnTo>
                    <a:pt x="977" y="489"/>
                  </a:lnTo>
                  <a:lnTo>
                    <a:pt x="953" y="391"/>
                  </a:lnTo>
                  <a:lnTo>
                    <a:pt x="928" y="293"/>
                  </a:lnTo>
                  <a:lnTo>
                    <a:pt x="879" y="220"/>
                  </a:lnTo>
                  <a:lnTo>
                    <a:pt x="830" y="147"/>
                  </a:lnTo>
                  <a:lnTo>
                    <a:pt x="757" y="74"/>
                  </a:lnTo>
                  <a:lnTo>
                    <a:pt x="659" y="49"/>
                  </a:lnTo>
                  <a:lnTo>
                    <a:pt x="586" y="0"/>
                  </a:lnTo>
                  <a:close/>
                </a:path>
              </a:pathLst>
            </a:custGeom>
            <a:grpFill/>
            <a:ln>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6" name="Google Shape;922;p40">
              <a:extLst>
                <a:ext uri="{FF2B5EF4-FFF2-40B4-BE49-F238E27FC236}">
                  <a16:creationId xmlns:a16="http://schemas.microsoft.com/office/drawing/2014/main" id="{58F8338D-8607-B147-88C2-F62D384F808E}"/>
                </a:ext>
              </a:extLst>
            </p:cNvPr>
            <p:cNvSpPr/>
            <p:nvPr/>
          </p:nvSpPr>
          <p:spPr>
            <a:xfrm>
              <a:off x="3988875" y="3864325"/>
              <a:ext cx="77575" cy="133125"/>
            </a:xfrm>
            <a:custGeom>
              <a:avLst/>
              <a:gdLst/>
              <a:ahLst/>
              <a:cxnLst/>
              <a:rect l="l" t="t" r="r" b="b"/>
              <a:pathLst>
                <a:path w="3103" h="5325" extrusionOk="0">
                  <a:moveTo>
                    <a:pt x="489" y="1"/>
                  </a:moveTo>
                  <a:lnTo>
                    <a:pt x="391" y="25"/>
                  </a:lnTo>
                  <a:lnTo>
                    <a:pt x="294" y="50"/>
                  </a:lnTo>
                  <a:lnTo>
                    <a:pt x="196" y="98"/>
                  </a:lnTo>
                  <a:lnTo>
                    <a:pt x="147" y="147"/>
                  </a:lnTo>
                  <a:lnTo>
                    <a:pt x="74" y="220"/>
                  </a:lnTo>
                  <a:lnTo>
                    <a:pt x="25" y="294"/>
                  </a:lnTo>
                  <a:lnTo>
                    <a:pt x="0" y="391"/>
                  </a:lnTo>
                  <a:lnTo>
                    <a:pt x="0" y="489"/>
                  </a:lnTo>
                  <a:lnTo>
                    <a:pt x="0" y="5325"/>
                  </a:lnTo>
                  <a:lnTo>
                    <a:pt x="3102" y="5325"/>
                  </a:lnTo>
                  <a:lnTo>
                    <a:pt x="3102" y="489"/>
                  </a:lnTo>
                  <a:lnTo>
                    <a:pt x="3102" y="391"/>
                  </a:lnTo>
                  <a:lnTo>
                    <a:pt x="3053" y="294"/>
                  </a:lnTo>
                  <a:lnTo>
                    <a:pt x="3029" y="220"/>
                  </a:lnTo>
                  <a:lnTo>
                    <a:pt x="2956" y="147"/>
                  </a:lnTo>
                  <a:lnTo>
                    <a:pt x="2882" y="98"/>
                  </a:lnTo>
                  <a:lnTo>
                    <a:pt x="2809" y="50"/>
                  </a:lnTo>
                  <a:lnTo>
                    <a:pt x="2711" y="25"/>
                  </a:lnTo>
                  <a:lnTo>
                    <a:pt x="2614" y="1"/>
                  </a:lnTo>
                  <a:close/>
                </a:path>
              </a:pathLst>
            </a:custGeom>
            <a:grpFill/>
            <a:ln>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7" name="Google Shape;923;p40">
              <a:extLst>
                <a:ext uri="{FF2B5EF4-FFF2-40B4-BE49-F238E27FC236}">
                  <a16:creationId xmlns:a16="http://schemas.microsoft.com/office/drawing/2014/main" id="{004B907E-DC54-6A44-8330-B820F41B7608}"/>
                </a:ext>
              </a:extLst>
            </p:cNvPr>
            <p:cNvSpPr/>
            <p:nvPr/>
          </p:nvSpPr>
          <p:spPr>
            <a:xfrm>
              <a:off x="4259350" y="3864325"/>
              <a:ext cx="77575" cy="133125"/>
            </a:xfrm>
            <a:custGeom>
              <a:avLst/>
              <a:gdLst/>
              <a:ahLst/>
              <a:cxnLst/>
              <a:rect l="l" t="t" r="r" b="b"/>
              <a:pathLst>
                <a:path w="3103" h="5325" extrusionOk="0">
                  <a:moveTo>
                    <a:pt x="489" y="1"/>
                  </a:moveTo>
                  <a:lnTo>
                    <a:pt x="392" y="25"/>
                  </a:lnTo>
                  <a:lnTo>
                    <a:pt x="294" y="50"/>
                  </a:lnTo>
                  <a:lnTo>
                    <a:pt x="221" y="98"/>
                  </a:lnTo>
                  <a:lnTo>
                    <a:pt x="147" y="147"/>
                  </a:lnTo>
                  <a:lnTo>
                    <a:pt x="74" y="220"/>
                  </a:lnTo>
                  <a:lnTo>
                    <a:pt x="50" y="294"/>
                  </a:lnTo>
                  <a:lnTo>
                    <a:pt x="1" y="391"/>
                  </a:lnTo>
                  <a:lnTo>
                    <a:pt x="1" y="489"/>
                  </a:lnTo>
                  <a:lnTo>
                    <a:pt x="1" y="5325"/>
                  </a:lnTo>
                  <a:lnTo>
                    <a:pt x="3103" y="5325"/>
                  </a:lnTo>
                  <a:lnTo>
                    <a:pt x="3103" y="489"/>
                  </a:lnTo>
                  <a:lnTo>
                    <a:pt x="3103" y="391"/>
                  </a:lnTo>
                  <a:lnTo>
                    <a:pt x="3078" y="294"/>
                  </a:lnTo>
                  <a:lnTo>
                    <a:pt x="3029" y="220"/>
                  </a:lnTo>
                  <a:lnTo>
                    <a:pt x="2956" y="147"/>
                  </a:lnTo>
                  <a:lnTo>
                    <a:pt x="2907" y="98"/>
                  </a:lnTo>
                  <a:lnTo>
                    <a:pt x="2810" y="50"/>
                  </a:lnTo>
                  <a:lnTo>
                    <a:pt x="2712" y="25"/>
                  </a:lnTo>
                  <a:lnTo>
                    <a:pt x="2614" y="1"/>
                  </a:lnTo>
                  <a:close/>
                </a:path>
              </a:pathLst>
            </a:custGeom>
            <a:grpFill/>
            <a:ln>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8" name="Google Shape;924;p40">
              <a:extLst>
                <a:ext uri="{FF2B5EF4-FFF2-40B4-BE49-F238E27FC236}">
                  <a16:creationId xmlns:a16="http://schemas.microsoft.com/office/drawing/2014/main" id="{B5264265-8FD1-2B4C-8B5A-2F1F6569BD57}"/>
                </a:ext>
              </a:extLst>
            </p:cNvPr>
            <p:cNvSpPr/>
            <p:nvPr/>
          </p:nvSpPr>
          <p:spPr>
            <a:xfrm>
              <a:off x="4078625" y="3717800"/>
              <a:ext cx="77575" cy="279650"/>
            </a:xfrm>
            <a:custGeom>
              <a:avLst/>
              <a:gdLst/>
              <a:ahLst/>
              <a:cxnLst/>
              <a:rect l="l" t="t" r="r" b="b"/>
              <a:pathLst>
                <a:path w="3103" h="11186" extrusionOk="0">
                  <a:moveTo>
                    <a:pt x="489" y="0"/>
                  </a:moveTo>
                  <a:lnTo>
                    <a:pt x="391" y="25"/>
                  </a:lnTo>
                  <a:lnTo>
                    <a:pt x="294" y="49"/>
                  </a:lnTo>
                  <a:lnTo>
                    <a:pt x="220" y="98"/>
                  </a:lnTo>
                  <a:lnTo>
                    <a:pt x="147" y="147"/>
                  </a:lnTo>
                  <a:lnTo>
                    <a:pt x="74" y="220"/>
                  </a:lnTo>
                  <a:lnTo>
                    <a:pt x="49" y="293"/>
                  </a:lnTo>
                  <a:lnTo>
                    <a:pt x="1" y="391"/>
                  </a:lnTo>
                  <a:lnTo>
                    <a:pt x="1" y="489"/>
                  </a:lnTo>
                  <a:lnTo>
                    <a:pt x="1" y="11186"/>
                  </a:lnTo>
                  <a:lnTo>
                    <a:pt x="3102" y="11186"/>
                  </a:lnTo>
                  <a:lnTo>
                    <a:pt x="3102" y="489"/>
                  </a:lnTo>
                  <a:lnTo>
                    <a:pt x="3102" y="391"/>
                  </a:lnTo>
                  <a:lnTo>
                    <a:pt x="3078" y="293"/>
                  </a:lnTo>
                  <a:lnTo>
                    <a:pt x="3029" y="220"/>
                  </a:lnTo>
                  <a:lnTo>
                    <a:pt x="2956" y="147"/>
                  </a:lnTo>
                  <a:lnTo>
                    <a:pt x="2907" y="98"/>
                  </a:lnTo>
                  <a:lnTo>
                    <a:pt x="2809" y="49"/>
                  </a:lnTo>
                  <a:lnTo>
                    <a:pt x="2712" y="25"/>
                  </a:lnTo>
                  <a:lnTo>
                    <a:pt x="2614" y="0"/>
                  </a:lnTo>
                  <a:close/>
                </a:path>
              </a:pathLst>
            </a:custGeom>
            <a:grpFill/>
            <a:ln>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9" name="Google Shape;925;p40">
              <a:extLst>
                <a:ext uri="{FF2B5EF4-FFF2-40B4-BE49-F238E27FC236}">
                  <a16:creationId xmlns:a16="http://schemas.microsoft.com/office/drawing/2014/main" id="{0D276415-452A-CC48-B01B-4F5701E19F3A}"/>
                </a:ext>
              </a:extLst>
            </p:cNvPr>
            <p:cNvSpPr/>
            <p:nvPr/>
          </p:nvSpPr>
          <p:spPr>
            <a:xfrm>
              <a:off x="4168375" y="3788625"/>
              <a:ext cx="78175" cy="208825"/>
            </a:xfrm>
            <a:custGeom>
              <a:avLst/>
              <a:gdLst/>
              <a:ahLst/>
              <a:cxnLst/>
              <a:rect l="l" t="t" r="r" b="b"/>
              <a:pathLst>
                <a:path w="3127" h="8353" extrusionOk="0">
                  <a:moveTo>
                    <a:pt x="489" y="0"/>
                  </a:moveTo>
                  <a:lnTo>
                    <a:pt x="392" y="25"/>
                  </a:lnTo>
                  <a:lnTo>
                    <a:pt x="318" y="49"/>
                  </a:lnTo>
                  <a:lnTo>
                    <a:pt x="221" y="98"/>
                  </a:lnTo>
                  <a:lnTo>
                    <a:pt x="147" y="147"/>
                  </a:lnTo>
                  <a:lnTo>
                    <a:pt x="99" y="220"/>
                  </a:lnTo>
                  <a:lnTo>
                    <a:pt x="50" y="293"/>
                  </a:lnTo>
                  <a:lnTo>
                    <a:pt x="25" y="391"/>
                  </a:lnTo>
                  <a:lnTo>
                    <a:pt x="1" y="489"/>
                  </a:lnTo>
                  <a:lnTo>
                    <a:pt x="1" y="8353"/>
                  </a:lnTo>
                  <a:lnTo>
                    <a:pt x="3127" y="8353"/>
                  </a:lnTo>
                  <a:lnTo>
                    <a:pt x="3127" y="489"/>
                  </a:lnTo>
                  <a:lnTo>
                    <a:pt x="3103" y="391"/>
                  </a:lnTo>
                  <a:lnTo>
                    <a:pt x="3078" y="293"/>
                  </a:lnTo>
                  <a:lnTo>
                    <a:pt x="3029" y="220"/>
                  </a:lnTo>
                  <a:lnTo>
                    <a:pt x="2980" y="147"/>
                  </a:lnTo>
                  <a:lnTo>
                    <a:pt x="2907" y="98"/>
                  </a:lnTo>
                  <a:lnTo>
                    <a:pt x="2809" y="49"/>
                  </a:lnTo>
                  <a:lnTo>
                    <a:pt x="2736" y="25"/>
                  </a:lnTo>
                  <a:lnTo>
                    <a:pt x="2639" y="0"/>
                  </a:lnTo>
                  <a:close/>
                </a:path>
              </a:pathLst>
            </a:custGeom>
            <a:grpFill/>
            <a:ln>
              <a:solidFill>
                <a:schemeClr val="bg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grpSp>
        <p:nvGrpSpPr>
          <p:cNvPr id="20" name="Google Shape;565;p39">
            <a:extLst>
              <a:ext uri="{FF2B5EF4-FFF2-40B4-BE49-F238E27FC236}">
                <a16:creationId xmlns:a16="http://schemas.microsoft.com/office/drawing/2014/main" id="{77826A21-A391-DC48-9CD7-52FF0A480918}"/>
              </a:ext>
            </a:extLst>
          </p:cNvPr>
          <p:cNvGrpSpPr>
            <a:grpSpLocks noChangeAspect="1"/>
          </p:cNvGrpSpPr>
          <p:nvPr/>
        </p:nvGrpSpPr>
        <p:grpSpPr>
          <a:xfrm>
            <a:off x="274833" y="4035036"/>
            <a:ext cx="731421" cy="609244"/>
            <a:chOff x="8711243" y="3743743"/>
            <a:chExt cx="457200" cy="380829"/>
          </a:xfrm>
          <a:solidFill>
            <a:srgbClr val="2E5597"/>
          </a:solidFill>
        </p:grpSpPr>
        <p:sp>
          <p:nvSpPr>
            <p:cNvPr id="21" name="Google Shape;566;p39">
              <a:extLst>
                <a:ext uri="{FF2B5EF4-FFF2-40B4-BE49-F238E27FC236}">
                  <a16:creationId xmlns:a16="http://schemas.microsoft.com/office/drawing/2014/main" id="{67B72720-4E4A-F84C-B2AB-B505A9123256}"/>
                </a:ext>
              </a:extLst>
            </p:cNvPr>
            <p:cNvSpPr/>
            <p:nvPr/>
          </p:nvSpPr>
          <p:spPr>
            <a:xfrm>
              <a:off x="8901743" y="3743743"/>
              <a:ext cx="266700" cy="276054"/>
            </a:xfrm>
            <a:custGeom>
              <a:avLst/>
              <a:gdLst/>
              <a:ahLst/>
              <a:cxnLst/>
              <a:rect l="l" t="t" r="r" b="b"/>
              <a:pathLst>
                <a:path w="266700" h="276054" extrusionOk="0">
                  <a:moveTo>
                    <a:pt x="200025" y="0"/>
                  </a:moveTo>
                  <a:lnTo>
                    <a:pt x="66675" y="0"/>
                  </a:lnTo>
                  <a:cubicBezTo>
                    <a:pt x="29528" y="0"/>
                    <a:pt x="0" y="29528"/>
                    <a:pt x="0" y="66675"/>
                  </a:cubicBezTo>
                  <a:lnTo>
                    <a:pt x="0" y="95250"/>
                  </a:lnTo>
                  <a:lnTo>
                    <a:pt x="0" y="95250"/>
                  </a:lnTo>
                  <a:cubicBezTo>
                    <a:pt x="47625" y="95250"/>
                    <a:pt x="85725" y="133350"/>
                    <a:pt x="85725" y="180975"/>
                  </a:cubicBezTo>
                  <a:lnTo>
                    <a:pt x="85725" y="228600"/>
                  </a:lnTo>
                  <a:lnTo>
                    <a:pt x="142875" y="228600"/>
                  </a:lnTo>
                  <a:lnTo>
                    <a:pt x="188595" y="274320"/>
                  </a:lnTo>
                  <a:cubicBezTo>
                    <a:pt x="192405" y="278130"/>
                    <a:pt x="200025" y="275273"/>
                    <a:pt x="200025" y="269558"/>
                  </a:cubicBezTo>
                  <a:lnTo>
                    <a:pt x="200025" y="228600"/>
                  </a:lnTo>
                  <a:cubicBezTo>
                    <a:pt x="237173" y="228600"/>
                    <a:pt x="266700" y="199073"/>
                    <a:pt x="266700" y="161925"/>
                  </a:cubicBezTo>
                  <a:lnTo>
                    <a:pt x="266700" y="66675"/>
                  </a:lnTo>
                  <a:cubicBezTo>
                    <a:pt x="266700" y="29528"/>
                    <a:pt x="237173" y="0"/>
                    <a:pt x="200025" y="0"/>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567;p39">
              <a:extLst>
                <a:ext uri="{FF2B5EF4-FFF2-40B4-BE49-F238E27FC236}">
                  <a16:creationId xmlns:a16="http://schemas.microsoft.com/office/drawing/2014/main" id="{ECC1DE23-0085-0D4D-8FA7-EB904574E032}"/>
                </a:ext>
              </a:extLst>
            </p:cNvPr>
            <p:cNvSpPr/>
            <p:nvPr/>
          </p:nvSpPr>
          <p:spPr>
            <a:xfrm>
              <a:off x="8711243" y="3867568"/>
              <a:ext cx="247650" cy="257004"/>
            </a:xfrm>
            <a:custGeom>
              <a:avLst/>
              <a:gdLst/>
              <a:ahLst/>
              <a:cxnLst/>
              <a:rect l="l" t="t" r="r" b="b"/>
              <a:pathLst>
                <a:path w="247650" h="257004" extrusionOk="0">
                  <a:moveTo>
                    <a:pt x="190500" y="209550"/>
                  </a:moveTo>
                  <a:lnTo>
                    <a:pt x="114300" y="209550"/>
                  </a:lnTo>
                  <a:lnTo>
                    <a:pt x="68580" y="255270"/>
                  </a:lnTo>
                  <a:cubicBezTo>
                    <a:pt x="64770" y="259080"/>
                    <a:pt x="57150" y="256223"/>
                    <a:pt x="57150" y="250508"/>
                  </a:cubicBezTo>
                  <a:lnTo>
                    <a:pt x="57150" y="209550"/>
                  </a:lnTo>
                  <a:lnTo>
                    <a:pt x="57150" y="209550"/>
                  </a:lnTo>
                  <a:cubicBezTo>
                    <a:pt x="25718" y="209550"/>
                    <a:pt x="0" y="183833"/>
                    <a:pt x="0" y="152400"/>
                  </a:cubicBezTo>
                  <a:lnTo>
                    <a:pt x="0" y="57150"/>
                  </a:lnTo>
                  <a:cubicBezTo>
                    <a:pt x="0" y="25717"/>
                    <a:pt x="25718" y="0"/>
                    <a:pt x="57150" y="0"/>
                  </a:cubicBezTo>
                  <a:lnTo>
                    <a:pt x="190500" y="0"/>
                  </a:lnTo>
                  <a:cubicBezTo>
                    <a:pt x="221933" y="0"/>
                    <a:pt x="247650" y="25717"/>
                    <a:pt x="247650" y="57150"/>
                  </a:cubicBezTo>
                  <a:lnTo>
                    <a:pt x="247650" y="152400"/>
                  </a:lnTo>
                  <a:cubicBezTo>
                    <a:pt x="247650" y="183833"/>
                    <a:pt x="221933" y="209550"/>
                    <a:pt x="190500" y="209550"/>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 name="Google Shape;954;p40">
            <a:extLst>
              <a:ext uri="{FF2B5EF4-FFF2-40B4-BE49-F238E27FC236}">
                <a16:creationId xmlns:a16="http://schemas.microsoft.com/office/drawing/2014/main" id="{25AAFE5C-1B8D-BB40-B371-7EBC32589D8F}"/>
              </a:ext>
            </a:extLst>
          </p:cNvPr>
          <p:cNvSpPr>
            <a:spLocks noChangeAspect="1"/>
          </p:cNvSpPr>
          <p:nvPr/>
        </p:nvSpPr>
        <p:spPr>
          <a:xfrm>
            <a:off x="309463" y="2809422"/>
            <a:ext cx="648000" cy="566292"/>
          </a:xfrm>
          <a:custGeom>
            <a:avLst/>
            <a:gdLst/>
            <a:ahLst/>
            <a:cxnLst/>
            <a:rect l="l" t="t" r="r" b="b"/>
            <a:pathLst>
              <a:path w="16266" h="14215" extrusionOk="0">
                <a:moveTo>
                  <a:pt x="8597" y="4397"/>
                </a:moveTo>
                <a:lnTo>
                  <a:pt x="8719" y="4421"/>
                </a:lnTo>
                <a:lnTo>
                  <a:pt x="8866" y="4445"/>
                </a:lnTo>
                <a:lnTo>
                  <a:pt x="8988" y="4519"/>
                </a:lnTo>
                <a:lnTo>
                  <a:pt x="9085" y="4616"/>
                </a:lnTo>
                <a:lnTo>
                  <a:pt x="9159" y="4714"/>
                </a:lnTo>
                <a:lnTo>
                  <a:pt x="9208" y="4836"/>
                </a:lnTo>
                <a:lnTo>
                  <a:pt x="9232" y="4958"/>
                </a:lnTo>
                <a:lnTo>
                  <a:pt x="9256" y="5105"/>
                </a:lnTo>
                <a:lnTo>
                  <a:pt x="8963" y="8939"/>
                </a:lnTo>
                <a:lnTo>
                  <a:pt x="8939" y="9086"/>
                </a:lnTo>
                <a:lnTo>
                  <a:pt x="8890" y="9232"/>
                </a:lnTo>
                <a:lnTo>
                  <a:pt x="8817" y="9330"/>
                </a:lnTo>
                <a:lnTo>
                  <a:pt x="8719" y="9452"/>
                </a:lnTo>
                <a:lnTo>
                  <a:pt x="8597" y="9525"/>
                </a:lnTo>
                <a:lnTo>
                  <a:pt x="8475" y="9599"/>
                </a:lnTo>
                <a:lnTo>
                  <a:pt x="8353" y="9648"/>
                </a:lnTo>
                <a:lnTo>
                  <a:pt x="7913" y="9648"/>
                </a:lnTo>
                <a:lnTo>
                  <a:pt x="7791" y="9599"/>
                </a:lnTo>
                <a:lnTo>
                  <a:pt x="7669" y="9525"/>
                </a:lnTo>
                <a:lnTo>
                  <a:pt x="7547" y="9452"/>
                </a:lnTo>
                <a:lnTo>
                  <a:pt x="7449" y="9330"/>
                </a:lnTo>
                <a:lnTo>
                  <a:pt x="7376" y="9232"/>
                </a:lnTo>
                <a:lnTo>
                  <a:pt x="7327" y="9086"/>
                </a:lnTo>
                <a:lnTo>
                  <a:pt x="7303" y="8939"/>
                </a:lnTo>
                <a:lnTo>
                  <a:pt x="7010" y="5105"/>
                </a:lnTo>
                <a:lnTo>
                  <a:pt x="7034" y="4958"/>
                </a:lnTo>
                <a:lnTo>
                  <a:pt x="7058" y="4836"/>
                </a:lnTo>
                <a:lnTo>
                  <a:pt x="7107" y="4714"/>
                </a:lnTo>
                <a:lnTo>
                  <a:pt x="7180" y="4616"/>
                </a:lnTo>
                <a:lnTo>
                  <a:pt x="7278" y="4519"/>
                </a:lnTo>
                <a:lnTo>
                  <a:pt x="7400" y="4445"/>
                </a:lnTo>
                <a:lnTo>
                  <a:pt x="7547" y="4421"/>
                </a:lnTo>
                <a:lnTo>
                  <a:pt x="7669" y="4397"/>
                </a:lnTo>
                <a:close/>
                <a:moveTo>
                  <a:pt x="8133" y="10429"/>
                </a:moveTo>
                <a:lnTo>
                  <a:pt x="8328" y="10454"/>
                </a:lnTo>
                <a:lnTo>
                  <a:pt x="8499" y="10502"/>
                </a:lnTo>
                <a:lnTo>
                  <a:pt x="8670" y="10600"/>
                </a:lnTo>
                <a:lnTo>
                  <a:pt x="8817" y="10722"/>
                </a:lnTo>
                <a:lnTo>
                  <a:pt x="8939" y="10869"/>
                </a:lnTo>
                <a:lnTo>
                  <a:pt x="9037" y="11040"/>
                </a:lnTo>
                <a:lnTo>
                  <a:pt x="9085" y="11211"/>
                </a:lnTo>
                <a:lnTo>
                  <a:pt x="9110" y="11406"/>
                </a:lnTo>
                <a:lnTo>
                  <a:pt x="9085" y="11601"/>
                </a:lnTo>
                <a:lnTo>
                  <a:pt x="9037" y="11797"/>
                </a:lnTo>
                <a:lnTo>
                  <a:pt x="8939" y="11943"/>
                </a:lnTo>
                <a:lnTo>
                  <a:pt x="8817" y="12090"/>
                </a:lnTo>
                <a:lnTo>
                  <a:pt x="8670" y="12212"/>
                </a:lnTo>
                <a:lnTo>
                  <a:pt x="8499" y="12310"/>
                </a:lnTo>
                <a:lnTo>
                  <a:pt x="8328" y="12359"/>
                </a:lnTo>
                <a:lnTo>
                  <a:pt x="8133" y="12383"/>
                </a:lnTo>
                <a:lnTo>
                  <a:pt x="7938" y="12359"/>
                </a:lnTo>
                <a:lnTo>
                  <a:pt x="7742" y="12310"/>
                </a:lnTo>
                <a:lnTo>
                  <a:pt x="7596" y="12212"/>
                </a:lnTo>
                <a:lnTo>
                  <a:pt x="7449" y="12090"/>
                </a:lnTo>
                <a:lnTo>
                  <a:pt x="7327" y="11943"/>
                </a:lnTo>
                <a:lnTo>
                  <a:pt x="7229" y="11797"/>
                </a:lnTo>
                <a:lnTo>
                  <a:pt x="7180" y="11601"/>
                </a:lnTo>
                <a:lnTo>
                  <a:pt x="7156" y="11406"/>
                </a:lnTo>
                <a:lnTo>
                  <a:pt x="7180" y="11211"/>
                </a:lnTo>
                <a:lnTo>
                  <a:pt x="7229" y="11040"/>
                </a:lnTo>
                <a:lnTo>
                  <a:pt x="7327" y="10869"/>
                </a:lnTo>
                <a:lnTo>
                  <a:pt x="7449" y="10722"/>
                </a:lnTo>
                <a:lnTo>
                  <a:pt x="7596" y="10600"/>
                </a:lnTo>
                <a:lnTo>
                  <a:pt x="7742" y="10502"/>
                </a:lnTo>
                <a:lnTo>
                  <a:pt x="7938" y="10454"/>
                </a:lnTo>
                <a:lnTo>
                  <a:pt x="8133" y="10429"/>
                </a:lnTo>
                <a:close/>
                <a:moveTo>
                  <a:pt x="7986" y="0"/>
                </a:moveTo>
                <a:lnTo>
                  <a:pt x="7864" y="25"/>
                </a:lnTo>
                <a:lnTo>
                  <a:pt x="7742" y="74"/>
                </a:lnTo>
                <a:lnTo>
                  <a:pt x="7620" y="123"/>
                </a:lnTo>
                <a:lnTo>
                  <a:pt x="7522" y="196"/>
                </a:lnTo>
                <a:lnTo>
                  <a:pt x="7425" y="294"/>
                </a:lnTo>
                <a:lnTo>
                  <a:pt x="7327" y="391"/>
                </a:lnTo>
                <a:lnTo>
                  <a:pt x="7254" y="489"/>
                </a:lnTo>
                <a:lnTo>
                  <a:pt x="147" y="12700"/>
                </a:lnTo>
                <a:lnTo>
                  <a:pt x="73" y="12823"/>
                </a:lnTo>
                <a:lnTo>
                  <a:pt x="25" y="12945"/>
                </a:lnTo>
                <a:lnTo>
                  <a:pt x="0" y="13067"/>
                </a:lnTo>
                <a:lnTo>
                  <a:pt x="0" y="13213"/>
                </a:lnTo>
                <a:lnTo>
                  <a:pt x="0" y="13335"/>
                </a:lnTo>
                <a:lnTo>
                  <a:pt x="25" y="13458"/>
                </a:lnTo>
                <a:lnTo>
                  <a:pt x="73" y="13604"/>
                </a:lnTo>
                <a:lnTo>
                  <a:pt x="147" y="13726"/>
                </a:lnTo>
                <a:lnTo>
                  <a:pt x="220" y="13824"/>
                </a:lnTo>
                <a:lnTo>
                  <a:pt x="293" y="13922"/>
                </a:lnTo>
                <a:lnTo>
                  <a:pt x="391" y="14019"/>
                </a:lnTo>
                <a:lnTo>
                  <a:pt x="513" y="14093"/>
                </a:lnTo>
                <a:lnTo>
                  <a:pt x="635" y="14141"/>
                </a:lnTo>
                <a:lnTo>
                  <a:pt x="757" y="14190"/>
                </a:lnTo>
                <a:lnTo>
                  <a:pt x="879" y="14215"/>
                </a:lnTo>
                <a:lnTo>
                  <a:pt x="15387" y="14215"/>
                </a:lnTo>
                <a:lnTo>
                  <a:pt x="15509" y="14190"/>
                </a:lnTo>
                <a:lnTo>
                  <a:pt x="15631" y="14141"/>
                </a:lnTo>
                <a:lnTo>
                  <a:pt x="15753" y="14093"/>
                </a:lnTo>
                <a:lnTo>
                  <a:pt x="15875" y="14019"/>
                </a:lnTo>
                <a:lnTo>
                  <a:pt x="15973" y="13922"/>
                </a:lnTo>
                <a:lnTo>
                  <a:pt x="16046" y="13824"/>
                </a:lnTo>
                <a:lnTo>
                  <a:pt x="16119" y="13726"/>
                </a:lnTo>
                <a:lnTo>
                  <a:pt x="16193" y="13604"/>
                </a:lnTo>
                <a:lnTo>
                  <a:pt x="16241" y="13458"/>
                </a:lnTo>
                <a:lnTo>
                  <a:pt x="16266" y="13335"/>
                </a:lnTo>
                <a:lnTo>
                  <a:pt x="16266" y="13213"/>
                </a:lnTo>
                <a:lnTo>
                  <a:pt x="16266" y="13067"/>
                </a:lnTo>
                <a:lnTo>
                  <a:pt x="16241" y="12945"/>
                </a:lnTo>
                <a:lnTo>
                  <a:pt x="16193" y="12823"/>
                </a:lnTo>
                <a:lnTo>
                  <a:pt x="16119" y="12700"/>
                </a:lnTo>
                <a:lnTo>
                  <a:pt x="9012" y="489"/>
                </a:lnTo>
                <a:lnTo>
                  <a:pt x="8939" y="391"/>
                </a:lnTo>
                <a:lnTo>
                  <a:pt x="8841" y="294"/>
                </a:lnTo>
                <a:lnTo>
                  <a:pt x="8744" y="196"/>
                </a:lnTo>
                <a:lnTo>
                  <a:pt x="8646" y="123"/>
                </a:lnTo>
                <a:lnTo>
                  <a:pt x="8524" y="74"/>
                </a:lnTo>
                <a:lnTo>
                  <a:pt x="8402" y="25"/>
                </a:lnTo>
                <a:lnTo>
                  <a:pt x="8255" y="0"/>
                </a:lnTo>
                <a:close/>
              </a:path>
            </a:pathLst>
          </a:custGeom>
          <a:solidFill>
            <a:srgbClr val="2E5597"/>
          </a:solidFill>
          <a:ln>
            <a:solidFill>
              <a:schemeClr val="accent1"/>
            </a:solid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13" name="TextBox 12">
            <a:extLst>
              <a:ext uri="{FF2B5EF4-FFF2-40B4-BE49-F238E27FC236}">
                <a16:creationId xmlns:a16="http://schemas.microsoft.com/office/drawing/2014/main" id="{745B02A4-3A35-0048-A892-C3BA43E0677E}"/>
              </a:ext>
            </a:extLst>
          </p:cNvPr>
          <p:cNvSpPr txBox="1"/>
          <p:nvPr/>
        </p:nvSpPr>
        <p:spPr>
          <a:xfrm>
            <a:off x="6269408" y="5089131"/>
            <a:ext cx="5407658" cy="408623"/>
          </a:xfrm>
          <a:prstGeom prst="roundRect">
            <a:avLst/>
          </a:prstGeom>
          <a:noFill/>
          <a:ln>
            <a:noFill/>
          </a:ln>
        </p:spPr>
        <p:txBody>
          <a:bodyPr wrap="square" rtlCol="0">
            <a:spAutoFit/>
          </a:bodyPr>
          <a:lstStyle/>
          <a:p>
            <a:r>
              <a:rPr lang="en-US" b="1" dirty="0">
                <a:solidFill>
                  <a:schemeClr val="accent1">
                    <a:lumMod val="75000"/>
                  </a:schemeClr>
                </a:solidFill>
              </a:rPr>
              <a:t>       How to discuss this trial with your doctor</a:t>
            </a:r>
          </a:p>
        </p:txBody>
      </p:sp>
      <p:grpSp>
        <p:nvGrpSpPr>
          <p:cNvPr id="25" name="Google Shape;670;p39">
            <a:extLst>
              <a:ext uri="{FF2B5EF4-FFF2-40B4-BE49-F238E27FC236}">
                <a16:creationId xmlns:a16="http://schemas.microsoft.com/office/drawing/2014/main" id="{6FF16A5F-999A-0449-A3D1-74B87EDA62D8}"/>
              </a:ext>
            </a:extLst>
          </p:cNvPr>
          <p:cNvGrpSpPr/>
          <p:nvPr/>
        </p:nvGrpSpPr>
        <p:grpSpPr>
          <a:xfrm>
            <a:off x="6376851" y="5166758"/>
            <a:ext cx="209169" cy="276103"/>
            <a:chOff x="4276825" y="487236"/>
            <a:chExt cx="317500" cy="419100"/>
          </a:xfrm>
          <a:solidFill>
            <a:srgbClr val="2E5597"/>
          </a:solidFill>
        </p:grpSpPr>
        <p:sp>
          <p:nvSpPr>
            <p:cNvPr id="26" name="Google Shape;671;p39">
              <a:extLst>
                <a:ext uri="{FF2B5EF4-FFF2-40B4-BE49-F238E27FC236}">
                  <a16:creationId xmlns:a16="http://schemas.microsoft.com/office/drawing/2014/main" id="{51182C16-F533-7248-90E8-8225003E5970}"/>
                </a:ext>
              </a:extLst>
            </p:cNvPr>
            <p:cNvSpPr/>
            <p:nvPr/>
          </p:nvSpPr>
          <p:spPr>
            <a:xfrm>
              <a:off x="4276825" y="706311"/>
              <a:ext cx="317500" cy="200025"/>
            </a:xfrm>
            <a:custGeom>
              <a:avLst/>
              <a:gdLst/>
              <a:ahLst/>
              <a:cxnLst/>
              <a:rect l="l" t="t" r="r" b="b"/>
              <a:pathLst>
                <a:path w="317500" h="200025" extrusionOk="0">
                  <a:moveTo>
                    <a:pt x="233456" y="11968"/>
                  </a:moveTo>
                  <a:lnTo>
                    <a:pt x="233456" y="77950"/>
                  </a:lnTo>
                  <a:cubicBezTo>
                    <a:pt x="248043" y="83210"/>
                    <a:pt x="255687" y="99537"/>
                    <a:pt x="250530" y="114415"/>
                  </a:cubicBezTo>
                  <a:cubicBezTo>
                    <a:pt x="245372" y="129294"/>
                    <a:pt x="229367" y="137092"/>
                    <a:pt x="214779" y="131832"/>
                  </a:cubicBezTo>
                  <a:cubicBezTo>
                    <a:pt x="200192" y="126571"/>
                    <a:pt x="192548" y="110244"/>
                    <a:pt x="197705" y="95365"/>
                  </a:cubicBezTo>
                  <a:cubicBezTo>
                    <a:pt x="200526" y="87228"/>
                    <a:pt x="206802" y="80827"/>
                    <a:pt x="214779" y="77950"/>
                  </a:cubicBezTo>
                  <a:lnTo>
                    <a:pt x="214779" y="5296"/>
                  </a:lnTo>
                  <a:cubicBezTo>
                    <a:pt x="202620" y="1818"/>
                    <a:pt x="190055" y="37"/>
                    <a:pt x="177426" y="0"/>
                  </a:cubicBezTo>
                  <a:lnTo>
                    <a:pt x="140074" y="0"/>
                  </a:lnTo>
                  <a:cubicBezTo>
                    <a:pt x="127445" y="37"/>
                    <a:pt x="114880" y="1818"/>
                    <a:pt x="102721" y="5296"/>
                  </a:cubicBezTo>
                  <a:lnTo>
                    <a:pt x="102721" y="76200"/>
                  </a:lnTo>
                  <a:lnTo>
                    <a:pt x="112075" y="76200"/>
                  </a:lnTo>
                  <a:cubicBezTo>
                    <a:pt x="132695" y="76200"/>
                    <a:pt x="149412" y="93251"/>
                    <a:pt x="149412" y="114283"/>
                  </a:cubicBezTo>
                  <a:cubicBezTo>
                    <a:pt x="149412" y="114284"/>
                    <a:pt x="149412" y="114284"/>
                    <a:pt x="149412" y="114284"/>
                  </a:cubicBezTo>
                  <a:lnTo>
                    <a:pt x="149412" y="171450"/>
                  </a:lnTo>
                  <a:cubicBezTo>
                    <a:pt x="149412" y="176711"/>
                    <a:pt x="145231" y="180975"/>
                    <a:pt x="140074" y="180975"/>
                  </a:cubicBezTo>
                  <a:lnTo>
                    <a:pt x="121397" y="180975"/>
                  </a:lnTo>
                  <a:cubicBezTo>
                    <a:pt x="116240" y="180975"/>
                    <a:pt x="112059" y="176711"/>
                    <a:pt x="112059" y="171450"/>
                  </a:cubicBezTo>
                  <a:cubicBezTo>
                    <a:pt x="112059" y="166189"/>
                    <a:pt x="116240" y="161925"/>
                    <a:pt x="121397" y="161925"/>
                  </a:cubicBezTo>
                  <a:lnTo>
                    <a:pt x="130797" y="161925"/>
                  </a:lnTo>
                  <a:lnTo>
                    <a:pt x="130797" y="114300"/>
                  </a:lnTo>
                  <a:cubicBezTo>
                    <a:pt x="130798" y="103780"/>
                    <a:pt x="122437" y="95251"/>
                    <a:pt x="112123" y="95250"/>
                  </a:cubicBezTo>
                  <a:cubicBezTo>
                    <a:pt x="112122" y="95250"/>
                    <a:pt x="112121" y="95250"/>
                    <a:pt x="112120" y="95250"/>
                  </a:cubicBezTo>
                  <a:lnTo>
                    <a:pt x="74690" y="95250"/>
                  </a:lnTo>
                  <a:cubicBezTo>
                    <a:pt x="64362" y="95280"/>
                    <a:pt x="55997" y="103813"/>
                    <a:pt x="55968" y="114348"/>
                  </a:cubicBezTo>
                  <a:lnTo>
                    <a:pt x="55968" y="161925"/>
                  </a:lnTo>
                  <a:lnTo>
                    <a:pt x="65368" y="161925"/>
                  </a:lnTo>
                  <a:cubicBezTo>
                    <a:pt x="70525" y="161925"/>
                    <a:pt x="74706" y="166189"/>
                    <a:pt x="74706" y="171450"/>
                  </a:cubicBezTo>
                  <a:cubicBezTo>
                    <a:pt x="74706" y="176711"/>
                    <a:pt x="70525" y="180975"/>
                    <a:pt x="65368" y="180975"/>
                  </a:cubicBezTo>
                  <a:lnTo>
                    <a:pt x="46691" y="180975"/>
                  </a:lnTo>
                  <a:cubicBezTo>
                    <a:pt x="41534" y="180975"/>
                    <a:pt x="37353" y="176711"/>
                    <a:pt x="37353" y="171450"/>
                  </a:cubicBezTo>
                  <a:lnTo>
                    <a:pt x="37353" y="114300"/>
                  </a:lnTo>
                  <a:cubicBezTo>
                    <a:pt x="37353" y="93258"/>
                    <a:pt x="54075" y="76200"/>
                    <a:pt x="74704" y="76200"/>
                  </a:cubicBezTo>
                  <a:cubicBezTo>
                    <a:pt x="74705" y="76200"/>
                    <a:pt x="74705" y="76200"/>
                    <a:pt x="74706" y="76200"/>
                  </a:cubicBezTo>
                  <a:lnTo>
                    <a:pt x="84044" y="76200"/>
                  </a:lnTo>
                  <a:lnTo>
                    <a:pt x="84044" y="11968"/>
                  </a:lnTo>
                  <a:cubicBezTo>
                    <a:pt x="33006" y="34681"/>
                    <a:pt x="9" y="86077"/>
                    <a:pt x="0" y="142875"/>
                  </a:cubicBezTo>
                  <a:lnTo>
                    <a:pt x="0" y="200025"/>
                  </a:lnTo>
                  <a:lnTo>
                    <a:pt x="317500" y="200025"/>
                  </a:lnTo>
                  <a:lnTo>
                    <a:pt x="317500" y="142875"/>
                  </a:lnTo>
                  <a:cubicBezTo>
                    <a:pt x="317491" y="86077"/>
                    <a:pt x="284493" y="34681"/>
                    <a:pt x="233456" y="11968"/>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dirty="0">
                <a:solidFill>
                  <a:srgbClr val="000000"/>
                </a:solidFill>
                <a:latin typeface="Calibri"/>
                <a:ea typeface="Calibri"/>
                <a:cs typeface="Calibri"/>
                <a:sym typeface="Calibri"/>
              </a:endParaRPr>
            </a:p>
          </p:txBody>
        </p:sp>
        <p:sp>
          <p:nvSpPr>
            <p:cNvPr id="27" name="Google Shape;672;p39">
              <a:extLst>
                <a:ext uri="{FF2B5EF4-FFF2-40B4-BE49-F238E27FC236}">
                  <a16:creationId xmlns:a16="http://schemas.microsoft.com/office/drawing/2014/main" id="{67C536B3-044C-DF48-BD9B-78BB1E0D661D}"/>
                </a:ext>
              </a:extLst>
            </p:cNvPr>
            <p:cNvSpPr/>
            <p:nvPr/>
          </p:nvSpPr>
          <p:spPr>
            <a:xfrm>
              <a:off x="4342192" y="487236"/>
              <a:ext cx="186764" cy="190500"/>
            </a:xfrm>
            <a:custGeom>
              <a:avLst/>
              <a:gdLst/>
              <a:ahLst/>
              <a:cxnLst/>
              <a:rect l="l" t="t" r="r" b="b"/>
              <a:pathLst>
                <a:path w="186764" h="190500" extrusionOk="0">
                  <a:moveTo>
                    <a:pt x="186765" y="95250"/>
                  </a:moveTo>
                  <a:cubicBezTo>
                    <a:pt x="186765" y="147855"/>
                    <a:pt x="144956" y="190500"/>
                    <a:pt x="93382" y="190500"/>
                  </a:cubicBezTo>
                  <a:cubicBezTo>
                    <a:pt x="41809" y="190500"/>
                    <a:pt x="0" y="147855"/>
                    <a:pt x="0" y="95250"/>
                  </a:cubicBezTo>
                  <a:cubicBezTo>
                    <a:pt x="0" y="42645"/>
                    <a:pt x="41809" y="0"/>
                    <a:pt x="93382" y="0"/>
                  </a:cubicBezTo>
                  <a:cubicBezTo>
                    <a:pt x="144956" y="0"/>
                    <a:pt x="186765" y="42645"/>
                    <a:pt x="186765" y="95250"/>
                  </a:cubicBezTo>
                  <a:close/>
                </a:path>
              </a:pathLst>
            </a:custGeom>
            <a:gr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4" name="Speech Bubble: Rectangle with Corners Rounded 23">
            <a:extLst>
              <a:ext uri="{FF2B5EF4-FFF2-40B4-BE49-F238E27FC236}">
                <a16:creationId xmlns:a16="http://schemas.microsoft.com/office/drawing/2014/main" id="{6FCAE3DF-7C90-475F-9BD4-BD9D2B55BDB9}"/>
              </a:ext>
            </a:extLst>
          </p:cNvPr>
          <p:cNvSpPr/>
          <p:nvPr/>
        </p:nvSpPr>
        <p:spPr>
          <a:xfrm>
            <a:off x="8158778" y="1129436"/>
            <a:ext cx="2995928" cy="1179369"/>
          </a:xfrm>
          <a:prstGeom prst="wedgeRoundRectCallout">
            <a:avLst>
              <a:gd name="adj1" fmla="val -61568"/>
              <a:gd name="adj2" fmla="val -47434"/>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CA" sz="1400" i="1" dirty="0"/>
              <a:t>You many wish to note that no individual results are provided in this document, include information on the impact of the results on the population under study, etc. </a:t>
            </a:r>
          </a:p>
        </p:txBody>
      </p:sp>
      <p:sp>
        <p:nvSpPr>
          <p:cNvPr id="2" name="TextBox 1">
            <a:extLst>
              <a:ext uri="{FF2B5EF4-FFF2-40B4-BE49-F238E27FC236}">
                <a16:creationId xmlns:a16="http://schemas.microsoft.com/office/drawing/2014/main" id="{89D04864-0095-DF4A-8CA6-3F0ED9F6C56F}"/>
              </a:ext>
            </a:extLst>
          </p:cNvPr>
          <p:cNvSpPr txBox="1"/>
          <p:nvPr/>
        </p:nvSpPr>
        <p:spPr>
          <a:xfrm>
            <a:off x="494760" y="5171546"/>
            <a:ext cx="5527946" cy="369332"/>
          </a:xfrm>
          <a:prstGeom prst="rect">
            <a:avLst/>
          </a:prstGeom>
          <a:noFill/>
        </p:spPr>
        <p:txBody>
          <a:bodyPr wrap="square" rtlCol="0">
            <a:spAutoFit/>
          </a:bodyPr>
          <a:lstStyle/>
          <a:p>
            <a:r>
              <a:rPr lang="en-US" b="1" dirty="0">
                <a:solidFill>
                  <a:schemeClr val="accent1">
                    <a:lumMod val="75000"/>
                  </a:schemeClr>
                </a:solidFill>
              </a:rPr>
              <a:t>        Thank you </a:t>
            </a:r>
          </a:p>
        </p:txBody>
      </p:sp>
      <p:grpSp>
        <p:nvGrpSpPr>
          <p:cNvPr id="6" name="Google Shape;640;p39">
            <a:extLst>
              <a:ext uri="{FF2B5EF4-FFF2-40B4-BE49-F238E27FC236}">
                <a16:creationId xmlns:a16="http://schemas.microsoft.com/office/drawing/2014/main" id="{335CBA60-4786-5C49-B70F-9EC4EDE75E1F}"/>
              </a:ext>
            </a:extLst>
          </p:cNvPr>
          <p:cNvGrpSpPr>
            <a:grpSpLocks noChangeAspect="1"/>
          </p:cNvGrpSpPr>
          <p:nvPr/>
        </p:nvGrpSpPr>
        <p:grpSpPr>
          <a:xfrm>
            <a:off x="558585" y="5241345"/>
            <a:ext cx="257610" cy="257754"/>
            <a:chOff x="2268109" y="3004378"/>
            <a:chExt cx="418864" cy="419099"/>
          </a:xfrm>
          <a:solidFill>
            <a:srgbClr val="2E5597"/>
          </a:solidFill>
        </p:grpSpPr>
        <p:sp>
          <p:nvSpPr>
            <p:cNvPr id="7" name="Google Shape;641;p39">
              <a:extLst>
                <a:ext uri="{FF2B5EF4-FFF2-40B4-BE49-F238E27FC236}">
                  <a16:creationId xmlns:a16="http://schemas.microsoft.com/office/drawing/2014/main" id="{DDDF8AAC-E52D-6244-96DE-0FF7122EFFF4}"/>
                </a:ext>
              </a:extLst>
            </p:cNvPr>
            <p:cNvSpPr/>
            <p:nvPr/>
          </p:nvSpPr>
          <p:spPr>
            <a:xfrm>
              <a:off x="2294653" y="3205355"/>
              <a:ext cx="82278" cy="80962"/>
            </a:xfrm>
            <a:custGeom>
              <a:avLst/>
              <a:gdLst/>
              <a:ahLst/>
              <a:cxnLst/>
              <a:rect l="l" t="t" r="r" b="b"/>
              <a:pathLst>
                <a:path w="82278" h="80962" extrusionOk="0">
                  <a:moveTo>
                    <a:pt x="61085" y="47625"/>
                  </a:moveTo>
                  <a:lnTo>
                    <a:pt x="77278" y="31432"/>
                  </a:lnTo>
                  <a:cubicBezTo>
                    <a:pt x="80135" y="28575"/>
                    <a:pt x="81088" y="25717"/>
                    <a:pt x="82040" y="21907"/>
                  </a:cubicBezTo>
                  <a:cubicBezTo>
                    <a:pt x="82993" y="16192"/>
                    <a:pt x="81088" y="10478"/>
                    <a:pt x="76325" y="5715"/>
                  </a:cubicBezTo>
                  <a:cubicBezTo>
                    <a:pt x="73468" y="2857"/>
                    <a:pt x="70610" y="1905"/>
                    <a:pt x="66800" y="953"/>
                  </a:cubicBezTo>
                  <a:cubicBezTo>
                    <a:pt x="64895" y="953"/>
                    <a:pt x="63943" y="0"/>
                    <a:pt x="62038" y="0"/>
                  </a:cubicBezTo>
                  <a:cubicBezTo>
                    <a:pt x="57275" y="0"/>
                    <a:pt x="53465" y="1905"/>
                    <a:pt x="49655" y="4763"/>
                  </a:cubicBezTo>
                  <a:lnTo>
                    <a:pt x="24890" y="29528"/>
                  </a:lnTo>
                  <a:lnTo>
                    <a:pt x="4888" y="49530"/>
                  </a:lnTo>
                  <a:cubicBezTo>
                    <a:pt x="-1780" y="56197"/>
                    <a:pt x="-1780" y="68580"/>
                    <a:pt x="5840" y="75248"/>
                  </a:cubicBezTo>
                  <a:cubicBezTo>
                    <a:pt x="9650" y="79057"/>
                    <a:pt x="14413" y="80963"/>
                    <a:pt x="19175" y="80963"/>
                  </a:cubicBezTo>
                  <a:cubicBezTo>
                    <a:pt x="23938" y="80963"/>
                    <a:pt x="27748" y="79057"/>
                    <a:pt x="31558" y="76200"/>
                  </a:cubicBezTo>
                  <a:lnTo>
                    <a:pt x="61085" y="47625"/>
                  </a:lnTo>
                  <a:lnTo>
                    <a:pt x="61085" y="47625"/>
                  </a:ln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 name="Google Shape;642;p39">
              <a:extLst>
                <a:ext uri="{FF2B5EF4-FFF2-40B4-BE49-F238E27FC236}">
                  <a16:creationId xmlns:a16="http://schemas.microsoft.com/office/drawing/2014/main" id="{B57D3914-9811-894D-A6FB-0639C1DAB407}"/>
                </a:ext>
              </a:extLst>
            </p:cNvPr>
            <p:cNvSpPr/>
            <p:nvPr/>
          </p:nvSpPr>
          <p:spPr>
            <a:xfrm>
              <a:off x="2268109" y="3004537"/>
              <a:ext cx="373618" cy="373221"/>
            </a:xfrm>
            <a:custGeom>
              <a:avLst/>
              <a:gdLst/>
              <a:ahLst/>
              <a:cxnLst/>
              <a:rect l="l" t="t" r="r" b="b"/>
              <a:pathLst>
                <a:path w="373618" h="373220" extrusionOk="0">
                  <a:moveTo>
                    <a:pt x="214313" y="100806"/>
                  </a:moveTo>
                  <a:lnTo>
                    <a:pt x="211455" y="103663"/>
                  </a:lnTo>
                  <a:lnTo>
                    <a:pt x="176213" y="138906"/>
                  </a:lnTo>
                  <a:lnTo>
                    <a:pt x="175260" y="139858"/>
                  </a:lnTo>
                  <a:lnTo>
                    <a:pt x="161925" y="153193"/>
                  </a:lnTo>
                  <a:cubicBezTo>
                    <a:pt x="155257" y="159861"/>
                    <a:pt x="145733" y="163671"/>
                    <a:pt x="136208" y="163671"/>
                  </a:cubicBezTo>
                  <a:cubicBezTo>
                    <a:pt x="135255" y="163671"/>
                    <a:pt x="134303" y="163671"/>
                    <a:pt x="133350" y="163671"/>
                  </a:cubicBezTo>
                  <a:cubicBezTo>
                    <a:pt x="133350" y="163671"/>
                    <a:pt x="132398" y="163671"/>
                    <a:pt x="132398" y="163671"/>
                  </a:cubicBezTo>
                  <a:cubicBezTo>
                    <a:pt x="124778" y="162718"/>
                    <a:pt x="117158" y="158908"/>
                    <a:pt x="111443" y="153193"/>
                  </a:cubicBezTo>
                  <a:cubicBezTo>
                    <a:pt x="97155" y="138906"/>
                    <a:pt x="97155" y="116046"/>
                    <a:pt x="111443" y="101758"/>
                  </a:cubicBezTo>
                  <a:lnTo>
                    <a:pt x="188595" y="24606"/>
                  </a:lnTo>
                  <a:cubicBezTo>
                    <a:pt x="190500" y="22701"/>
                    <a:pt x="192405" y="20796"/>
                    <a:pt x="194310" y="18891"/>
                  </a:cubicBezTo>
                  <a:cubicBezTo>
                    <a:pt x="144780" y="-11589"/>
                    <a:pt x="80010" y="-4922"/>
                    <a:pt x="37148" y="36988"/>
                  </a:cubicBezTo>
                  <a:cubicBezTo>
                    <a:pt x="-12383" y="86518"/>
                    <a:pt x="-12383" y="167481"/>
                    <a:pt x="37148" y="217011"/>
                  </a:cubicBezTo>
                  <a:lnTo>
                    <a:pt x="38100" y="218916"/>
                  </a:lnTo>
                  <a:lnTo>
                    <a:pt x="64770" y="192246"/>
                  </a:lnTo>
                  <a:cubicBezTo>
                    <a:pt x="71438" y="185578"/>
                    <a:pt x="80963" y="181768"/>
                    <a:pt x="90488" y="181768"/>
                  </a:cubicBezTo>
                  <a:cubicBezTo>
                    <a:pt x="97155" y="181768"/>
                    <a:pt x="102870" y="183673"/>
                    <a:pt x="108585" y="186531"/>
                  </a:cubicBezTo>
                  <a:cubicBezTo>
                    <a:pt x="111443" y="188436"/>
                    <a:pt x="114300" y="190341"/>
                    <a:pt x="117158" y="192246"/>
                  </a:cubicBezTo>
                  <a:cubicBezTo>
                    <a:pt x="121920" y="197008"/>
                    <a:pt x="125730" y="202723"/>
                    <a:pt x="126683" y="209391"/>
                  </a:cubicBezTo>
                  <a:cubicBezTo>
                    <a:pt x="127635" y="212248"/>
                    <a:pt x="127635" y="215106"/>
                    <a:pt x="127635" y="217963"/>
                  </a:cubicBezTo>
                  <a:cubicBezTo>
                    <a:pt x="127635" y="221773"/>
                    <a:pt x="127635" y="224631"/>
                    <a:pt x="126683" y="228441"/>
                  </a:cubicBezTo>
                  <a:cubicBezTo>
                    <a:pt x="129540" y="227488"/>
                    <a:pt x="133350" y="227488"/>
                    <a:pt x="136208" y="227488"/>
                  </a:cubicBezTo>
                  <a:cubicBezTo>
                    <a:pt x="146685" y="227488"/>
                    <a:pt x="155257" y="231298"/>
                    <a:pt x="162878" y="237966"/>
                  </a:cubicBezTo>
                  <a:cubicBezTo>
                    <a:pt x="169545" y="244633"/>
                    <a:pt x="173355" y="254158"/>
                    <a:pt x="173355" y="263683"/>
                  </a:cubicBezTo>
                  <a:cubicBezTo>
                    <a:pt x="173355" y="267493"/>
                    <a:pt x="173355" y="270351"/>
                    <a:pt x="172403" y="274161"/>
                  </a:cubicBezTo>
                  <a:cubicBezTo>
                    <a:pt x="175260" y="273208"/>
                    <a:pt x="179070" y="273208"/>
                    <a:pt x="181928" y="273208"/>
                  </a:cubicBezTo>
                  <a:cubicBezTo>
                    <a:pt x="192405" y="273208"/>
                    <a:pt x="200978" y="277018"/>
                    <a:pt x="208598" y="283686"/>
                  </a:cubicBezTo>
                  <a:cubicBezTo>
                    <a:pt x="215265" y="290353"/>
                    <a:pt x="219075" y="299878"/>
                    <a:pt x="219075" y="309403"/>
                  </a:cubicBezTo>
                  <a:cubicBezTo>
                    <a:pt x="219075" y="313213"/>
                    <a:pt x="219075" y="316071"/>
                    <a:pt x="218123" y="319881"/>
                  </a:cubicBezTo>
                  <a:cubicBezTo>
                    <a:pt x="220980" y="318928"/>
                    <a:pt x="224790" y="318928"/>
                    <a:pt x="227648" y="318928"/>
                  </a:cubicBezTo>
                  <a:cubicBezTo>
                    <a:pt x="238125" y="318928"/>
                    <a:pt x="246698" y="322738"/>
                    <a:pt x="254318" y="329406"/>
                  </a:cubicBezTo>
                  <a:cubicBezTo>
                    <a:pt x="260985" y="336073"/>
                    <a:pt x="264795" y="345598"/>
                    <a:pt x="264795" y="355123"/>
                  </a:cubicBezTo>
                  <a:cubicBezTo>
                    <a:pt x="264795" y="360838"/>
                    <a:pt x="263843" y="366553"/>
                    <a:pt x="261938" y="371316"/>
                  </a:cubicBezTo>
                  <a:cubicBezTo>
                    <a:pt x="265748" y="372268"/>
                    <a:pt x="268605" y="373221"/>
                    <a:pt x="272415" y="373221"/>
                  </a:cubicBezTo>
                  <a:cubicBezTo>
                    <a:pt x="279083" y="373221"/>
                    <a:pt x="286703" y="370363"/>
                    <a:pt x="291465" y="365601"/>
                  </a:cubicBezTo>
                  <a:cubicBezTo>
                    <a:pt x="300038" y="357028"/>
                    <a:pt x="301943" y="343693"/>
                    <a:pt x="296228" y="333216"/>
                  </a:cubicBezTo>
                  <a:cubicBezTo>
                    <a:pt x="300990" y="336073"/>
                    <a:pt x="305753" y="337026"/>
                    <a:pt x="310515" y="337026"/>
                  </a:cubicBezTo>
                  <a:cubicBezTo>
                    <a:pt x="317183" y="337026"/>
                    <a:pt x="324803" y="334168"/>
                    <a:pt x="329565" y="329406"/>
                  </a:cubicBezTo>
                  <a:cubicBezTo>
                    <a:pt x="339090" y="319881"/>
                    <a:pt x="340043" y="306546"/>
                    <a:pt x="333375" y="296068"/>
                  </a:cubicBezTo>
                  <a:cubicBezTo>
                    <a:pt x="337185" y="297973"/>
                    <a:pt x="341948" y="299878"/>
                    <a:pt x="346710" y="299878"/>
                  </a:cubicBezTo>
                  <a:cubicBezTo>
                    <a:pt x="353378" y="299878"/>
                    <a:pt x="360998" y="297021"/>
                    <a:pt x="365760" y="292258"/>
                  </a:cubicBezTo>
                  <a:cubicBezTo>
                    <a:pt x="376238" y="281781"/>
                    <a:pt x="376238" y="264636"/>
                    <a:pt x="365760" y="253206"/>
                  </a:cubicBezTo>
                  <a:lnTo>
                    <a:pt x="214313" y="100806"/>
                  </a:ln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 name="Google Shape;643;p39">
              <a:extLst>
                <a:ext uri="{FF2B5EF4-FFF2-40B4-BE49-F238E27FC236}">
                  <a16:creationId xmlns:a16="http://schemas.microsoft.com/office/drawing/2014/main" id="{5CFB1B8F-1F0E-9A48-8854-83FE58B91C66}"/>
                </a:ext>
              </a:extLst>
            </p:cNvPr>
            <p:cNvSpPr/>
            <p:nvPr/>
          </p:nvSpPr>
          <p:spPr>
            <a:xfrm>
              <a:off x="2431813" y="3341563"/>
              <a:ext cx="82278" cy="81914"/>
            </a:xfrm>
            <a:custGeom>
              <a:avLst/>
              <a:gdLst/>
              <a:ahLst/>
              <a:cxnLst/>
              <a:rect l="l" t="t" r="r" b="b"/>
              <a:pathLst>
                <a:path w="82278" h="81914" extrusionOk="0">
                  <a:moveTo>
                    <a:pt x="62990" y="0"/>
                  </a:moveTo>
                  <a:cubicBezTo>
                    <a:pt x="62038" y="0"/>
                    <a:pt x="61085" y="0"/>
                    <a:pt x="60133" y="0"/>
                  </a:cubicBezTo>
                  <a:cubicBezTo>
                    <a:pt x="56323" y="952"/>
                    <a:pt x="53465" y="1905"/>
                    <a:pt x="50608" y="4763"/>
                  </a:cubicBezTo>
                  <a:lnTo>
                    <a:pt x="4888" y="50482"/>
                  </a:lnTo>
                  <a:cubicBezTo>
                    <a:pt x="-1780" y="57150"/>
                    <a:pt x="-1780" y="69532"/>
                    <a:pt x="5840" y="76200"/>
                  </a:cubicBezTo>
                  <a:cubicBezTo>
                    <a:pt x="9650" y="80010"/>
                    <a:pt x="14413" y="81915"/>
                    <a:pt x="19175" y="81915"/>
                  </a:cubicBezTo>
                  <a:cubicBezTo>
                    <a:pt x="23938" y="81915"/>
                    <a:pt x="27748" y="80010"/>
                    <a:pt x="31558" y="77152"/>
                  </a:cubicBezTo>
                  <a:lnTo>
                    <a:pt x="77278" y="31432"/>
                  </a:lnTo>
                  <a:cubicBezTo>
                    <a:pt x="80135" y="28575"/>
                    <a:pt x="81088" y="25717"/>
                    <a:pt x="82040" y="21907"/>
                  </a:cubicBezTo>
                  <a:cubicBezTo>
                    <a:pt x="82993" y="16192"/>
                    <a:pt x="81088" y="10477"/>
                    <a:pt x="76325" y="5715"/>
                  </a:cubicBezTo>
                  <a:cubicBezTo>
                    <a:pt x="72515" y="1905"/>
                    <a:pt x="67753" y="0"/>
                    <a:pt x="62990" y="0"/>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 name="Google Shape;644;p39">
              <a:extLst>
                <a:ext uri="{FF2B5EF4-FFF2-40B4-BE49-F238E27FC236}">
                  <a16:creationId xmlns:a16="http://schemas.microsoft.com/office/drawing/2014/main" id="{3281791F-A34C-2148-99CB-193423F15EA9}"/>
                </a:ext>
              </a:extLst>
            </p:cNvPr>
            <p:cNvSpPr/>
            <p:nvPr/>
          </p:nvSpPr>
          <p:spPr>
            <a:xfrm>
              <a:off x="2340373" y="3250122"/>
              <a:ext cx="82278" cy="81915"/>
            </a:xfrm>
            <a:custGeom>
              <a:avLst/>
              <a:gdLst/>
              <a:ahLst/>
              <a:cxnLst/>
              <a:rect l="l" t="t" r="r" b="b"/>
              <a:pathLst>
                <a:path w="82278" h="81915" extrusionOk="0">
                  <a:moveTo>
                    <a:pt x="82040" y="21908"/>
                  </a:moveTo>
                  <a:cubicBezTo>
                    <a:pt x="82993" y="16193"/>
                    <a:pt x="81088" y="10478"/>
                    <a:pt x="76325" y="5715"/>
                  </a:cubicBezTo>
                  <a:cubicBezTo>
                    <a:pt x="72515" y="1905"/>
                    <a:pt x="67753" y="0"/>
                    <a:pt x="62990" y="0"/>
                  </a:cubicBezTo>
                  <a:cubicBezTo>
                    <a:pt x="62038" y="0"/>
                    <a:pt x="61085" y="0"/>
                    <a:pt x="60133" y="0"/>
                  </a:cubicBezTo>
                  <a:cubicBezTo>
                    <a:pt x="56323" y="953"/>
                    <a:pt x="53465" y="1905"/>
                    <a:pt x="50608" y="4763"/>
                  </a:cubicBezTo>
                  <a:lnTo>
                    <a:pt x="4888" y="50483"/>
                  </a:lnTo>
                  <a:cubicBezTo>
                    <a:pt x="-1780" y="57150"/>
                    <a:pt x="-1780" y="69532"/>
                    <a:pt x="5840" y="76200"/>
                  </a:cubicBezTo>
                  <a:cubicBezTo>
                    <a:pt x="9650" y="80010"/>
                    <a:pt x="14413" y="81915"/>
                    <a:pt x="19175" y="81915"/>
                  </a:cubicBezTo>
                  <a:cubicBezTo>
                    <a:pt x="23938" y="81915"/>
                    <a:pt x="27748" y="80010"/>
                    <a:pt x="31558" y="77153"/>
                  </a:cubicBezTo>
                  <a:lnTo>
                    <a:pt x="77278" y="31433"/>
                  </a:lnTo>
                  <a:cubicBezTo>
                    <a:pt x="80135" y="29528"/>
                    <a:pt x="82040" y="25718"/>
                    <a:pt x="82040" y="21908"/>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 name="Google Shape;645;p39">
              <a:extLst>
                <a:ext uri="{FF2B5EF4-FFF2-40B4-BE49-F238E27FC236}">
                  <a16:creationId xmlns:a16="http://schemas.microsoft.com/office/drawing/2014/main" id="{20E2F051-C661-7F43-9D59-B139261EEF20}"/>
                </a:ext>
              </a:extLst>
            </p:cNvPr>
            <p:cNvSpPr/>
            <p:nvPr/>
          </p:nvSpPr>
          <p:spPr>
            <a:xfrm>
              <a:off x="2387046" y="3295843"/>
              <a:ext cx="81325" cy="81915"/>
            </a:xfrm>
            <a:custGeom>
              <a:avLst/>
              <a:gdLst/>
              <a:ahLst/>
              <a:cxnLst/>
              <a:rect l="l" t="t" r="r" b="b"/>
              <a:pathLst>
                <a:path w="81325" h="81915" extrusionOk="0">
                  <a:moveTo>
                    <a:pt x="81088" y="21908"/>
                  </a:moveTo>
                  <a:cubicBezTo>
                    <a:pt x="82040" y="16192"/>
                    <a:pt x="80135" y="10478"/>
                    <a:pt x="75373" y="5715"/>
                  </a:cubicBezTo>
                  <a:cubicBezTo>
                    <a:pt x="71563" y="1905"/>
                    <a:pt x="66800" y="0"/>
                    <a:pt x="62038" y="0"/>
                  </a:cubicBezTo>
                  <a:cubicBezTo>
                    <a:pt x="61085" y="0"/>
                    <a:pt x="60133" y="0"/>
                    <a:pt x="59180" y="0"/>
                  </a:cubicBezTo>
                  <a:cubicBezTo>
                    <a:pt x="55370" y="953"/>
                    <a:pt x="52513" y="1905"/>
                    <a:pt x="49655" y="4763"/>
                  </a:cubicBezTo>
                  <a:lnTo>
                    <a:pt x="4888" y="50483"/>
                  </a:lnTo>
                  <a:cubicBezTo>
                    <a:pt x="-1780" y="57150"/>
                    <a:pt x="-1780" y="69533"/>
                    <a:pt x="5840" y="76200"/>
                  </a:cubicBezTo>
                  <a:cubicBezTo>
                    <a:pt x="9650" y="80010"/>
                    <a:pt x="14413" y="81915"/>
                    <a:pt x="19175" y="81915"/>
                  </a:cubicBezTo>
                  <a:cubicBezTo>
                    <a:pt x="23938" y="81915"/>
                    <a:pt x="27748" y="80010"/>
                    <a:pt x="31558" y="77153"/>
                  </a:cubicBezTo>
                  <a:lnTo>
                    <a:pt x="77278" y="31433"/>
                  </a:lnTo>
                  <a:cubicBezTo>
                    <a:pt x="79183" y="28575"/>
                    <a:pt x="81088" y="25717"/>
                    <a:pt x="81088" y="21908"/>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 name="Google Shape;646;p39">
              <a:extLst>
                <a:ext uri="{FF2B5EF4-FFF2-40B4-BE49-F238E27FC236}">
                  <a16:creationId xmlns:a16="http://schemas.microsoft.com/office/drawing/2014/main" id="{9C910318-2D6E-394C-8C9F-884E518A038F}"/>
                </a:ext>
              </a:extLst>
            </p:cNvPr>
            <p:cNvSpPr/>
            <p:nvPr/>
          </p:nvSpPr>
          <p:spPr>
            <a:xfrm>
              <a:off x="2386933" y="3004378"/>
              <a:ext cx="300040" cy="227647"/>
            </a:xfrm>
            <a:custGeom>
              <a:avLst/>
              <a:gdLst/>
              <a:ahLst/>
              <a:cxnLst/>
              <a:rect l="l" t="t" r="r" b="b"/>
              <a:pathLst>
                <a:path w="300040" h="227647" extrusionOk="0">
                  <a:moveTo>
                    <a:pt x="263128" y="37148"/>
                  </a:moveTo>
                  <a:cubicBezTo>
                    <a:pt x="238363" y="12383"/>
                    <a:pt x="205026" y="0"/>
                    <a:pt x="172641" y="0"/>
                  </a:cubicBezTo>
                  <a:cubicBezTo>
                    <a:pt x="156448" y="0"/>
                    <a:pt x="140256" y="2858"/>
                    <a:pt x="125016" y="9525"/>
                  </a:cubicBezTo>
                  <a:cubicBezTo>
                    <a:pt x="112633" y="14288"/>
                    <a:pt x="101203" y="20955"/>
                    <a:pt x="90726" y="30480"/>
                  </a:cubicBezTo>
                  <a:cubicBezTo>
                    <a:pt x="87868" y="32385"/>
                    <a:pt x="85011" y="35243"/>
                    <a:pt x="82153" y="38100"/>
                  </a:cubicBezTo>
                  <a:lnTo>
                    <a:pt x="5001" y="115253"/>
                  </a:lnTo>
                  <a:cubicBezTo>
                    <a:pt x="-1667" y="121920"/>
                    <a:pt x="-1667" y="134303"/>
                    <a:pt x="5001" y="140970"/>
                  </a:cubicBezTo>
                  <a:cubicBezTo>
                    <a:pt x="8811" y="144780"/>
                    <a:pt x="13573" y="146685"/>
                    <a:pt x="17383" y="146685"/>
                  </a:cubicBezTo>
                  <a:cubicBezTo>
                    <a:pt x="22146" y="146685"/>
                    <a:pt x="26908" y="144780"/>
                    <a:pt x="30718" y="140970"/>
                  </a:cubicBezTo>
                  <a:lnTo>
                    <a:pt x="97393" y="74295"/>
                  </a:lnTo>
                  <a:lnTo>
                    <a:pt x="120253" y="97155"/>
                  </a:lnTo>
                  <a:lnTo>
                    <a:pt x="250746" y="227648"/>
                  </a:lnTo>
                  <a:cubicBezTo>
                    <a:pt x="254556" y="224790"/>
                    <a:pt x="258366" y="220980"/>
                    <a:pt x="261223" y="218123"/>
                  </a:cubicBezTo>
                  <a:cubicBezTo>
                    <a:pt x="312658" y="167640"/>
                    <a:pt x="312658" y="87630"/>
                    <a:pt x="263128" y="37148"/>
                  </a:cubicBezTo>
                  <a:close/>
                </a:path>
              </a:pathLst>
            </a:custGeom>
            <a:grpFill/>
            <a:ln>
              <a:solidFill>
                <a:schemeClr val="accent1"/>
              </a:solid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3" name="Speech Bubble: Rectangle with Corners Rounded 23">
            <a:extLst>
              <a:ext uri="{FF2B5EF4-FFF2-40B4-BE49-F238E27FC236}">
                <a16:creationId xmlns:a16="http://schemas.microsoft.com/office/drawing/2014/main" id="{AE397561-97C9-C34C-869A-110171222EF9}"/>
              </a:ext>
            </a:extLst>
          </p:cNvPr>
          <p:cNvSpPr/>
          <p:nvPr/>
        </p:nvSpPr>
        <p:spPr>
          <a:xfrm>
            <a:off x="1409639" y="1332200"/>
            <a:ext cx="2070934" cy="584776"/>
          </a:xfrm>
          <a:prstGeom prst="wedgeRoundRectCallout">
            <a:avLst>
              <a:gd name="adj1" fmla="val 37457"/>
              <a:gd name="adj2" fmla="val -72909"/>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CA" sz="1400" i="1" dirty="0"/>
              <a:t>Consider using graphics and simple charts to explain and show results.</a:t>
            </a:r>
          </a:p>
        </p:txBody>
      </p:sp>
      <p:sp>
        <p:nvSpPr>
          <p:cNvPr id="28" name="Rectangle 27">
            <a:extLst>
              <a:ext uri="{FF2B5EF4-FFF2-40B4-BE49-F238E27FC236}">
                <a16:creationId xmlns:a16="http://schemas.microsoft.com/office/drawing/2014/main" id="{F0FD6990-C6C5-5648-AC54-1371EC95D469}"/>
              </a:ext>
            </a:extLst>
          </p:cNvPr>
          <p:cNvSpPr/>
          <p:nvPr/>
        </p:nvSpPr>
        <p:spPr>
          <a:xfrm>
            <a:off x="1160174" y="622631"/>
            <a:ext cx="10527696" cy="523220"/>
          </a:xfrm>
          <a:prstGeom prst="rect">
            <a:avLst/>
          </a:prstGeom>
        </p:spPr>
        <p:txBody>
          <a:bodyPr wrap="square">
            <a:spAutoFit/>
          </a:bodyPr>
          <a:lstStyle/>
          <a:p>
            <a:pPr lvl="0"/>
            <a:r>
              <a:rPr lang="en-US" sz="1400" i="1" dirty="0">
                <a:solidFill>
                  <a:prstClr val="black"/>
                </a:solidFill>
              </a:rPr>
              <a:t>[related to primary and secondary endpoints (in neutral, unbiased language), side effects, next steps (e.g. another study, publication, licensing, what this means for people who live with the condition studied – e.g. clinical care, etc.)]</a:t>
            </a:r>
          </a:p>
        </p:txBody>
      </p:sp>
      <p:sp>
        <p:nvSpPr>
          <p:cNvPr id="29" name="Rectangle 28">
            <a:extLst>
              <a:ext uri="{FF2B5EF4-FFF2-40B4-BE49-F238E27FC236}">
                <a16:creationId xmlns:a16="http://schemas.microsoft.com/office/drawing/2014/main" id="{6647177A-A1F8-894E-917E-B0C3D7E8AC43}"/>
              </a:ext>
            </a:extLst>
          </p:cNvPr>
          <p:cNvSpPr/>
          <p:nvPr/>
        </p:nvSpPr>
        <p:spPr>
          <a:xfrm>
            <a:off x="1129758" y="3188838"/>
            <a:ext cx="10494187" cy="307777"/>
          </a:xfrm>
          <a:prstGeom prst="rect">
            <a:avLst/>
          </a:prstGeom>
        </p:spPr>
        <p:txBody>
          <a:bodyPr wrap="square">
            <a:spAutoFit/>
          </a:bodyPr>
          <a:lstStyle/>
          <a:p>
            <a:pPr lvl="0"/>
            <a:r>
              <a:rPr lang="en-US" sz="1400" i="1" dirty="0">
                <a:solidFill>
                  <a:prstClr val="black"/>
                </a:solidFill>
              </a:rPr>
              <a:t>[this may include populations that were excluded from the study, or other limitations, and how these may be addressed in the future]</a:t>
            </a:r>
          </a:p>
        </p:txBody>
      </p:sp>
      <p:sp>
        <p:nvSpPr>
          <p:cNvPr id="30" name="Rectangle 29">
            <a:extLst>
              <a:ext uri="{FF2B5EF4-FFF2-40B4-BE49-F238E27FC236}">
                <a16:creationId xmlns:a16="http://schemas.microsoft.com/office/drawing/2014/main" id="{5799A83E-530F-EF42-9550-ADDC51FACD96}"/>
              </a:ext>
            </a:extLst>
          </p:cNvPr>
          <p:cNvSpPr/>
          <p:nvPr/>
        </p:nvSpPr>
        <p:spPr>
          <a:xfrm>
            <a:off x="1139318" y="4305270"/>
            <a:ext cx="10482475" cy="523220"/>
          </a:xfrm>
          <a:prstGeom prst="rect">
            <a:avLst/>
          </a:prstGeom>
        </p:spPr>
        <p:txBody>
          <a:bodyPr wrap="square">
            <a:spAutoFit/>
          </a:bodyPr>
          <a:lstStyle/>
          <a:p>
            <a:pPr lvl="0"/>
            <a:r>
              <a:rPr lang="en-US" sz="1400" i="1" dirty="0">
                <a:solidFill>
                  <a:prstClr val="black"/>
                </a:solidFill>
              </a:rPr>
              <a:t>[link to publication or study website/contact information to request the publication if it’s not open access or to ask questions about the trial, e.g. if participants wish to be unblinded, see if intervention is available after the study, etc.]</a:t>
            </a:r>
          </a:p>
        </p:txBody>
      </p:sp>
      <p:sp>
        <p:nvSpPr>
          <p:cNvPr id="31" name="Rectangle 30">
            <a:extLst>
              <a:ext uri="{FF2B5EF4-FFF2-40B4-BE49-F238E27FC236}">
                <a16:creationId xmlns:a16="http://schemas.microsoft.com/office/drawing/2014/main" id="{4FD467EF-C67E-A94E-9194-C6E2659830CB}"/>
              </a:ext>
            </a:extLst>
          </p:cNvPr>
          <p:cNvSpPr/>
          <p:nvPr/>
        </p:nvSpPr>
        <p:spPr>
          <a:xfrm>
            <a:off x="494760" y="5540878"/>
            <a:ext cx="5423620" cy="1169551"/>
          </a:xfrm>
          <a:prstGeom prst="rect">
            <a:avLst/>
          </a:prstGeom>
        </p:spPr>
        <p:txBody>
          <a:bodyPr wrap="square">
            <a:spAutoFit/>
          </a:bodyPr>
          <a:lstStyle/>
          <a:p>
            <a:pPr lvl="0"/>
            <a:r>
              <a:rPr lang="en-US" sz="1400" i="1" dirty="0">
                <a:solidFill>
                  <a:prstClr val="black"/>
                </a:solidFill>
              </a:rPr>
              <a:t>[Language to consider: Thank you for volunteering your time and effort to this clinical trial. (If the study is a long, ongoing study, could  insert a sentence: It is appreciated that you committed to this study over many years.) We sincerely appreciate your contribution to this trial and to help advance medical knowledge.]</a:t>
            </a:r>
          </a:p>
        </p:txBody>
      </p:sp>
      <p:sp>
        <p:nvSpPr>
          <p:cNvPr id="32" name="Rectangle 31">
            <a:extLst>
              <a:ext uri="{FF2B5EF4-FFF2-40B4-BE49-F238E27FC236}">
                <a16:creationId xmlns:a16="http://schemas.microsoft.com/office/drawing/2014/main" id="{A8A764CE-0AEF-374A-BABD-27ADD8CF00E2}"/>
              </a:ext>
            </a:extLst>
          </p:cNvPr>
          <p:cNvSpPr/>
          <p:nvPr/>
        </p:nvSpPr>
        <p:spPr>
          <a:xfrm>
            <a:off x="6269407" y="5566542"/>
            <a:ext cx="5352385" cy="523220"/>
          </a:xfrm>
          <a:prstGeom prst="rect">
            <a:avLst/>
          </a:prstGeom>
        </p:spPr>
        <p:txBody>
          <a:bodyPr wrap="square">
            <a:spAutoFit/>
          </a:bodyPr>
          <a:lstStyle/>
          <a:p>
            <a:pPr lvl="0"/>
            <a:r>
              <a:rPr lang="en-US" sz="1400" i="1" dirty="0">
                <a:solidFill>
                  <a:prstClr val="black"/>
                </a:solidFill>
              </a:rPr>
              <a:t>[insert information – e.g. may wish to share these results with their doctor, etc.] </a:t>
            </a:r>
          </a:p>
        </p:txBody>
      </p:sp>
    </p:spTree>
    <p:extLst>
      <p:ext uri="{BB962C8B-B14F-4D97-AF65-F5344CB8AC3E}">
        <p14:creationId xmlns:p14="http://schemas.microsoft.com/office/powerpoint/2010/main" val="20161506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1983D68AE01E43B1BB0222F5EFA785" ma:contentTypeVersion="9" ma:contentTypeDescription="Create a new document." ma:contentTypeScope="" ma:versionID="cf6a68003db2b8a0969eff6166db3975">
  <xsd:schema xmlns:xsd="http://www.w3.org/2001/XMLSchema" xmlns:xs="http://www.w3.org/2001/XMLSchema" xmlns:p="http://schemas.microsoft.com/office/2006/metadata/properties" xmlns:ns2="0cfa6864-a3e1-449c-9583-ed1c86549893" targetNamespace="http://schemas.microsoft.com/office/2006/metadata/properties" ma:root="true" ma:fieldsID="3ddac18d1f42de493bc5032241ebbbd5" ns2:_="">
    <xsd:import namespace="0cfa6864-a3e1-449c-9583-ed1c8654989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a6864-a3e1-449c-9583-ed1c865498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0d49244-cc87-4ce3-8a3f-1d9d0c27248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a6864-a3e1-449c-9583-ed1c8654989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9B4ACD6-90DB-4FEC-8E14-C2C6A4872E9D}">
  <ds:schemaRefs>
    <ds:schemaRef ds:uri="http://schemas.microsoft.com/sharepoint/v3/contenttype/forms"/>
  </ds:schemaRefs>
</ds:datastoreItem>
</file>

<file path=customXml/itemProps2.xml><?xml version="1.0" encoding="utf-8"?>
<ds:datastoreItem xmlns:ds="http://schemas.openxmlformats.org/officeDocument/2006/customXml" ds:itemID="{8FD774A4-E444-4AEF-B199-C31FF4F269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fa6864-a3e1-449c-9583-ed1c865498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39E47B-5C7B-43C3-99CC-68FEA75928F6}">
  <ds:schemaRefs>
    <ds:schemaRef ds:uri="http://schemas.microsoft.com/office/2006/metadata/properties"/>
    <ds:schemaRef ds:uri="http://schemas.microsoft.com/office/infopath/2007/PartnerControls"/>
    <ds:schemaRef ds:uri="0cfa6864-a3e1-449c-9583-ed1c86549893"/>
  </ds:schemaRefs>
</ds:datastoreItem>
</file>

<file path=docProps/app.xml><?xml version="1.0" encoding="utf-8"?>
<Properties xmlns="http://schemas.openxmlformats.org/officeDocument/2006/extended-properties" xmlns:vt="http://schemas.openxmlformats.org/officeDocument/2006/docPropsVTypes">
  <TotalTime>1782</TotalTime>
  <Words>685</Words>
  <Application>Microsoft Office PowerPoint</Application>
  <PresentationFormat>Widescreen</PresentationFormat>
  <Paragraphs>41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Instructions: Plain Language Result Summaries Template for Participants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Richards</dc:creator>
  <cp:lastModifiedBy>Emily Edwards</cp:lastModifiedBy>
  <cp:revision>61</cp:revision>
  <dcterms:created xsi:type="dcterms:W3CDTF">2020-12-29T21:18:10Z</dcterms:created>
  <dcterms:modified xsi:type="dcterms:W3CDTF">2025-10-07T18:19:20Z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0x0101000D1983D68AE01E43B1BB0222F5EFA785</vt:lpwstr>
  </property>
  <property fmtid="{D5CDD505-2E9C-101B-9397-08002B2CF9AE}" pid="3" name="MediaServiceImageTags">
    <vt:lpwstr/>
  </property>
</Properties>
</file>